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4" r:id="rId18"/>
    <p:sldId id="273" r:id="rId19"/>
    <p:sldId id="296" r:id="rId20"/>
    <p:sldId id="276" r:id="rId21"/>
    <p:sldId id="277" r:id="rId22"/>
    <p:sldId id="280" r:id="rId23"/>
    <p:sldId id="279" r:id="rId24"/>
    <p:sldId id="278" r:id="rId25"/>
    <p:sldId id="281" r:id="rId26"/>
    <p:sldId id="289" r:id="rId27"/>
    <p:sldId id="286" r:id="rId28"/>
    <p:sldId id="282" r:id="rId29"/>
    <p:sldId id="283" r:id="rId30"/>
    <p:sldId id="287" r:id="rId31"/>
    <p:sldId id="284" r:id="rId32"/>
    <p:sldId id="285" r:id="rId33"/>
    <p:sldId id="293" r:id="rId34"/>
    <p:sldId id="290" r:id="rId35"/>
    <p:sldId id="291" r:id="rId36"/>
    <p:sldId id="292" r:id="rId37"/>
    <p:sldId id="295" r:id="rId38"/>
    <p:sldId id="29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p:scale>
          <a:sx n="66" d="100"/>
          <a:sy n="66" d="100"/>
        </p:scale>
        <p:origin x="59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UTAPALLI RAVITEJA" userId="ff917954037f7a27" providerId="LiveId" clId="{B40172CB-96CE-4020-9023-909E06A53000}"/>
    <pc:docChg chg="modSld">
      <pc:chgData name="AVUTAPALLI RAVITEJA" userId="ff917954037f7a27" providerId="LiveId" clId="{B40172CB-96CE-4020-9023-909E06A53000}" dt="2025-05-31T03:24:34.935" v="1" actId="20577"/>
      <pc:docMkLst>
        <pc:docMk/>
      </pc:docMkLst>
      <pc:sldChg chg="modSp mod">
        <pc:chgData name="AVUTAPALLI RAVITEJA" userId="ff917954037f7a27" providerId="LiveId" clId="{B40172CB-96CE-4020-9023-909E06A53000}" dt="2025-05-31T03:24:34.935" v="1" actId="20577"/>
        <pc:sldMkLst>
          <pc:docMk/>
          <pc:sldMk cId="552958320" sldId="256"/>
        </pc:sldMkLst>
        <pc:spChg chg="mod">
          <ac:chgData name="AVUTAPALLI RAVITEJA" userId="ff917954037f7a27" providerId="LiveId" clId="{B40172CB-96CE-4020-9023-909E06A53000}" dt="2025-05-31T03:24:34.935" v="1" actId="20577"/>
          <ac:spMkLst>
            <pc:docMk/>
            <pc:sldMk cId="552958320" sldId="256"/>
            <ac:spMk id="2" creationId="{E21CB729-3A9D-3C79-7189-910CD6CE2F47}"/>
          </ac:spMkLst>
        </pc:sp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8B0B3F-BE42-4558-BF99-A2323D6E85FC}"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A2CA5B7-1B4A-4ECA-82D4-BD7C8B3B08D0}">
      <dgm:prSet/>
      <dgm:spPr/>
      <dgm:t>
        <a:bodyPr/>
        <a:lstStyle/>
        <a:p>
          <a:r>
            <a:rPr lang="en-US" b="1"/>
            <a:t>Introduction</a:t>
          </a:r>
          <a:endParaRPr lang="en-US"/>
        </a:p>
      </dgm:t>
    </dgm:pt>
    <dgm:pt modelId="{B15D738D-A5F0-4307-8DB7-363D94DDC52F}" type="parTrans" cxnId="{DCC94708-C007-4E2D-B094-504BC23BF89E}">
      <dgm:prSet/>
      <dgm:spPr/>
      <dgm:t>
        <a:bodyPr/>
        <a:lstStyle/>
        <a:p>
          <a:endParaRPr lang="en-US"/>
        </a:p>
      </dgm:t>
    </dgm:pt>
    <dgm:pt modelId="{CE7D0558-80C8-4A14-807C-0E60631E46B4}" type="sibTrans" cxnId="{DCC94708-C007-4E2D-B094-504BC23BF89E}">
      <dgm:prSet/>
      <dgm:spPr/>
      <dgm:t>
        <a:bodyPr/>
        <a:lstStyle/>
        <a:p>
          <a:endParaRPr lang="en-US"/>
        </a:p>
      </dgm:t>
    </dgm:pt>
    <dgm:pt modelId="{F19C46F9-6FA6-402A-895C-0F647A85144C}">
      <dgm:prSet/>
      <dgm:spPr/>
      <dgm:t>
        <a:bodyPr/>
        <a:lstStyle/>
        <a:p>
          <a:r>
            <a:rPr lang="en-US" b="1"/>
            <a:t>What is Retrieval-Augmented Generation (RAG)?</a:t>
          </a:r>
          <a:endParaRPr lang="en-US"/>
        </a:p>
      </dgm:t>
    </dgm:pt>
    <dgm:pt modelId="{10FA6BF1-E038-4662-A15E-835B1F3492BA}" type="parTrans" cxnId="{A1D01A57-9D59-4479-80D9-DACDC8FFCF50}">
      <dgm:prSet/>
      <dgm:spPr/>
      <dgm:t>
        <a:bodyPr/>
        <a:lstStyle/>
        <a:p>
          <a:endParaRPr lang="en-US"/>
        </a:p>
      </dgm:t>
    </dgm:pt>
    <dgm:pt modelId="{465069E1-070B-4DBB-A25B-2223DA73A21D}" type="sibTrans" cxnId="{A1D01A57-9D59-4479-80D9-DACDC8FFCF50}">
      <dgm:prSet/>
      <dgm:spPr/>
      <dgm:t>
        <a:bodyPr/>
        <a:lstStyle/>
        <a:p>
          <a:endParaRPr lang="en-US"/>
        </a:p>
      </dgm:t>
    </dgm:pt>
    <dgm:pt modelId="{2430F052-691C-40D4-AC54-6116C54880C2}">
      <dgm:prSet/>
      <dgm:spPr/>
      <dgm:t>
        <a:bodyPr/>
        <a:lstStyle/>
        <a:p>
          <a:r>
            <a:rPr lang="en-US" b="1"/>
            <a:t>Key Components of RAG</a:t>
          </a:r>
          <a:endParaRPr lang="en-US"/>
        </a:p>
      </dgm:t>
    </dgm:pt>
    <dgm:pt modelId="{08F7C10F-B4AE-4B56-84E6-CABAA2F1E01B}" type="parTrans" cxnId="{70755221-D0F8-4A08-8F99-23FF99B3740A}">
      <dgm:prSet/>
      <dgm:spPr/>
      <dgm:t>
        <a:bodyPr/>
        <a:lstStyle/>
        <a:p>
          <a:endParaRPr lang="en-US"/>
        </a:p>
      </dgm:t>
    </dgm:pt>
    <dgm:pt modelId="{74568B81-C9EF-4ACF-AAF7-91BB92172F54}" type="sibTrans" cxnId="{70755221-D0F8-4A08-8F99-23FF99B3740A}">
      <dgm:prSet/>
      <dgm:spPr/>
      <dgm:t>
        <a:bodyPr/>
        <a:lstStyle/>
        <a:p>
          <a:endParaRPr lang="en-US"/>
        </a:p>
      </dgm:t>
    </dgm:pt>
    <dgm:pt modelId="{FEB25CDC-1C2B-4CB9-98B6-7BBE5DF03936}">
      <dgm:prSet/>
      <dgm:spPr/>
      <dgm:t>
        <a:bodyPr/>
        <a:lstStyle/>
        <a:p>
          <a:r>
            <a:rPr lang="en-US" b="1" dirty="0"/>
            <a:t>Variants of RAG</a:t>
          </a:r>
          <a:endParaRPr lang="en-US" dirty="0"/>
        </a:p>
      </dgm:t>
    </dgm:pt>
    <dgm:pt modelId="{23571CA3-5DE8-4215-BCD4-B3397A9042EC}" type="parTrans" cxnId="{264C17D9-028E-44CF-BCBC-A6DC171D8A9F}">
      <dgm:prSet/>
      <dgm:spPr/>
      <dgm:t>
        <a:bodyPr/>
        <a:lstStyle/>
        <a:p>
          <a:endParaRPr lang="en-US"/>
        </a:p>
      </dgm:t>
    </dgm:pt>
    <dgm:pt modelId="{9F91EF25-E561-49C9-B814-9D3A45C35E56}" type="sibTrans" cxnId="{264C17D9-028E-44CF-BCBC-A6DC171D8A9F}">
      <dgm:prSet/>
      <dgm:spPr/>
      <dgm:t>
        <a:bodyPr/>
        <a:lstStyle/>
        <a:p>
          <a:endParaRPr lang="en-US"/>
        </a:p>
      </dgm:t>
    </dgm:pt>
    <dgm:pt modelId="{4E418962-383C-48CB-9106-5EE90DFB1E88}">
      <dgm:prSet/>
      <dgm:spPr/>
      <dgm:t>
        <a:bodyPr/>
        <a:lstStyle/>
        <a:p>
          <a:r>
            <a:rPr lang="en-US" b="1"/>
            <a:t>Algorithms Used in RAG</a:t>
          </a:r>
          <a:endParaRPr lang="en-US"/>
        </a:p>
      </dgm:t>
    </dgm:pt>
    <dgm:pt modelId="{60ED0B12-F7CB-432D-86EA-99DEB27B8D7D}" type="parTrans" cxnId="{C9A7A15F-9F93-49BC-8774-DE46379C644B}">
      <dgm:prSet/>
      <dgm:spPr/>
      <dgm:t>
        <a:bodyPr/>
        <a:lstStyle/>
        <a:p>
          <a:endParaRPr lang="en-US"/>
        </a:p>
      </dgm:t>
    </dgm:pt>
    <dgm:pt modelId="{95975607-D692-4565-BC61-A67B14CB311B}" type="sibTrans" cxnId="{C9A7A15F-9F93-49BC-8774-DE46379C644B}">
      <dgm:prSet/>
      <dgm:spPr/>
      <dgm:t>
        <a:bodyPr/>
        <a:lstStyle/>
        <a:p>
          <a:endParaRPr lang="en-US"/>
        </a:p>
      </dgm:t>
    </dgm:pt>
    <dgm:pt modelId="{C7D4F968-B6E6-4DFC-A210-93B9E1879103}">
      <dgm:prSet/>
      <dgm:spPr/>
      <dgm:t>
        <a:bodyPr/>
        <a:lstStyle/>
        <a:p>
          <a:r>
            <a:rPr lang="en-US" b="1"/>
            <a:t>Training and Implementation Details</a:t>
          </a:r>
          <a:endParaRPr lang="en-US"/>
        </a:p>
      </dgm:t>
    </dgm:pt>
    <dgm:pt modelId="{01DBDDC8-BE5B-4D37-9DAF-526AFC328A8E}" type="parTrans" cxnId="{9675AA2A-272D-42D0-B59C-FACB032661BA}">
      <dgm:prSet/>
      <dgm:spPr/>
      <dgm:t>
        <a:bodyPr/>
        <a:lstStyle/>
        <a:p>
          <a:endParaRPr lang="en-US"/>
        </a:p>
      </dgm:t>
    </dgm:pt>
    <dgm:pt modelId="{04D3722F-1A8B-4999-8E28-98D88B3210A0}" type="sibTrans" cxnId="{9675AA2A-272D-42D0-B59C-FACB032661BA}">
      <dgm:prSet/>
      <dgm:spPr/>
      <dgm:t>
        <a:bodyPr/>
        <a:lstStyle/>
        <a:p>
          <a:endParaRPr lang="en-US"/>
        </a:p>
      </dgm:t>
    </dgm:pt>
    <dgm:pt modelId="{D1912E4C-AD0E-4381-ABA1-93695FFA667E}">
      <dgm:prSet/>
      <dgm:spPr/>
      <dgm:t>
        <a:bodyPr/>
        <a:lstStyle/>
        <a:p>
          <a:r>
            <a:rPr lang="en-US" b="1" dirty="0"/>
            <a:t>Performance and Results</a:t>
          </a:r>
          <a:endParaRPr lang="en-US" dirty="0"/>
        </a:p>
      </dgm:t>
    </dgm:pt>
    <dgm:pt modelId="{9FD11FFF-850A-44B5-AE49-87FBBA97F3FA}" type="parTrans" cxnId="{715C13C0-08E8-4DA2-BC21-FB58AE4F4BAE}">
      <dgm:prSet/>
      <dgm:spPr/>
      <dgm:t>
        <a:bodyPr/>
        <a:lstStyle/>
        <a:p>
          <a:endParaRPr lang="en-US"/>
        </a:p>
      </dgm:t>
    </dgm:pt>
    <dgm:pt modelId="{A8A7B87E-9C34-4149-981B-C595B33F2FBA}" type="sibTrans" cxnId="{715C13C0-08E8-4DA2-BC21-FB58AE4F4BAE}">
      <dgm:prSet/>
      <dgm:spPr/>
      <dgm:t>
        <a:bodyPr/>
        <a:lstStyle/>
        <a:p>
          <a:endParaRPr lang="en-US"/>
        </a:p>
      </dgm:t>
    </dgm:pt>
    <dgm:pt modelId="{4D8ED695-63D7-4121-A6EF-2135D9FCCB1B}">
      <dgm:prSet/>
      <dgm:spPr/>
      <dgm:t>
        <a:bodyPr/>
        <a:lstStyle/>
        <a:p>
          <a:r>
            <a:rPr lang="en-US" b="1"/>
            <a:t>Advantages of RAG</a:t>
          </a:r>
          <a:endParaRPr lang="en-US"/>
        </a:p>
      </dgm:t>
    </dgm:pt>
    <dgm:pt modelId="{FB7048AA-6D3B-43E6-91E8-6196E9BB9B4B}" type="parTrans" cxnId="{2558A9EB-C0D1-467D-BCA3-EC5072F2CD6B}">
      <dgm:prSet/>
      <dgm:spPr/>
      <dgm:t>
        <a:bodyPr/>
        <a:lstStyle/>
        <a:p>
          <a:endParaRPr lang="en-US"/>
        </a:p>
      </dgm:t>
    </dgm:pt>
    <dgm:pt modelId="{B53D89AF-1E27-41E4-89ED-DDC47C3CA188}" type="sibTrans" cxnId="{2558A9EB-C0D1-467D-BCA3-EC5072F2CD6B}">
      <dgm:prSet/>
      <dgm:spPr/>
      <dgm:t>
        <a:bodyPr/>
        <a:lstStyle/>
        <a:p>
          <a:endParaRPr lang="en-US"/>
        </a:p>
      </dgm:t>
    </dgm:pt>
    <dgm:pt modelId="{4D12A404-7ED0-4AD1-BF13-4A864C408BFE}">
      <dgm:prSet/>
      <dgm:spPr/>
      <dgm:t>
        <a:bodyPr/>
        <a:lstStyle/>
        <a:p>
          <a:r>
            <a:rPr lang="en-US" b="1"/>
            <a:t>Limitations and Challenges</a:t>
          </a:r>
          <a:endParaRPr lang="en-US"/>
        </a:p>
      </dgm:t>
    </dgm:pt>
    <dgm:pt modelId="{9D33C304-6D9A-454F-8701-B8F99F0A83EA}" type="parTrans" cxnId="{8F0ABCAF-4109-43AF-BD41-A8507553FE6E}">
      <dgm:prSet/>
      <dgm:spPr/>
      <dgm:t>
        <a:bodyPr/>
        <a:lstStyle/>
        <a:p>
          <a:endParaRPr lang="en-US"/>
        </a:p>
      </dgm:t>
    </dgm:pt>
    <dgm:pt modelId="{7125E9E6-D5D1-4E26-ABA0-8C06E764CB9E}" type="sibTrans" cxnId="{8F0ABCAF-4109-43AF-BD41-A8507553FE6E}">
      <dgm:prSet/>
      <dgm:spPr/>
      <dgm:t>
        <a:bodyPr/>
        <a:lstStyle/>
        <a:p>
          <a:endParaRPr lang="en-US"/>
        </a:p>
      </dgm:t>
    </dgm:pt>
    <dgm:pt modelId="{13B6B39B-46D2-46D6-AC06-F90994198CA4}">
      <dgm:prSet/>
      <dgm:spPr/>
      <dgm:t>
        <a:bodyPr/>
        <a:lstStyle/>
        <a:p>
          <a:r>
            <a:rPr lang="en-US" b="1" dirty="0"/>
            <a:t>Best Practices for Implementing RAG</a:t>
          </a:r>
          <a:endParaRPr lang="en-US" dirty="0"/>
        </a:p>
      </dgm:t>
    </dgm:pt>
    <dgm:pt modelId="{36FDA3CB-DBA7-4727-8147-0996D10C15AC}" type="parTrans" cxnId="{5AB72FB4-FB95-495B-8F25-C7432AA733C9}">
      <dgm:prSet/>
      <dgm:spPr/>
      <dgm:t>
        <a:bodyPr/>
        <a:lstStyle/>
        <a:p>
          <a:endParaRPr lang="en-US"/>
        </a:p>
      </dgm:t>
    </dgm:pt>
    <dgm:pt modelId="{9868F74F-4147-42BD-9E92-98C5D01F80D3}" type="sibTrans" cxnId="{5AB72FB4-FB95-495B-8F25-C7432AA733C9}">
      <dgm:prSet/>
      <dgm:spPr/>
      <dgm:t>
        <a:bodyPr/>
        <a:lstStyle/>
        <a:p>
          <a:endParaRPr lang="en-US"/>
        </a:p>
      </dgm:t>
    </dgm:pt>
    <dgm:pt modelId="{823BBCB0-76BD-4DE3-A536-16F0BE04F161}">
      <dgm:prSet/>
      <dgm:spPr/>
      <dgm:t>
        <a:bodyPr/>
        <a:lstStyle/>
        <a:p>
          <a:r>
            <a:rPr lang="en-US" b="1"/>
            <a:t>Real-World Applications</a:t>
          </a:r>
          <a:endParaRPr lang="en-US"/>
        </a:p>
      </dgm:t>
    </dgm:pt>
    <dgm:pt modelId="{64753C3E-8D79-4561-8D0E-4900C77B98D8}" type="parTrans" cxnId="{D6C1BCFB-D7A7-49BF-BA3A-56B21A087062}">
      <dgm:prSet/>
      <dgm:spPr/>
      <dgm:t>
        <a:bodyPr/>
        <a:lstStyle/>
        <a:p>
          <a:endParaRPr lang="en-US"/>
        </a:p>
      </dgm:t>
    </dgm:pt>
    <dgm:pt modelId="{3BF73173-E581-4163-93F8-A0B2B5087B32}" type="sibTrans" cxnId="{D6C1BCFB-D7A7-49BF-BA3A-56B21A087062}">
      <dgm:prSet/>
      <dgm:spPr/>
      <dgm:t>
        <a:bodyPr/>
        <a:lstStyle/>
        <a:p>
          <a:endParaRPr lang="en-US"/>
        </a:p>
      </dgm:t>
    </dgm:pt>
    <dgm:pt modelId="{3B13F130-1B15-4DA8-A312-1546FD3CF00F}">
      <dgm:prSet/>
      <dgm:spPr/>
      <dgm:t>
        <a:bodyPr/>
        <a:lstStyle/>
        <a:p>
          <a:r>
            <a:rPr lang="en-US" b="1" dirty="0"/>
            <a:t>Results-Driven Analysis</a:t>
          </a:r>
          <a:endParaRPr lang="en-US" dirty="0"/>
        </a:p>
      </dgm:t>
    </dgm:pt>
    <dgm:pt modelId="{4246C795-786A-4E73-AC20-9A95A9260873}" type="parTrans" cxnId="{03F43EEA-FFD7-4C8D-90AE-121B6E106C2A}">
      <dgm:prSet/>
      <dgm:spPr/>
      <dgm:t>
        <a:bodyPr/>
        <a:lstStyle/>
        <a:p>
          <a:endParaRPr lang="en-US"/>
        </a:p>
      </dgm:t>
    </dgm:pt>
    <dgm:pt modelId="{A1C99BFC-FD83-4260-B19B-0D20F3D6EB46}" type="sibTrans" cxnId="{03F43EEA-FFD7-4C8D-90AE-121B6E106C2A}">
      <dgm:prSet/>
      <dgm:spPr/>
      <dgm:t>
        <a:bodyPr/>
        <a:lstStyle/>
        <a:p>
          <a:endParaRPr lang="en-US"/>
        </a:p>
      </dgm:t>
    </dgm:pt>
    <dgm:pt modelId="{C92AE44D-4C31-42E3-88DA-999024BDCDBA}">
      <dgm:prSet/>
      <dgm:spPr/>
      <dgm:t>
        <a:bodyPr/>
        <a:lstStyle/>
        <a:p>
          <a:r>
            <a:rPr lang="en-US" b="1" dirty="0"/>
            <a:t>Improvements to be Made</a:t>
          </a:r>
          <a:endParaRPr lang="en-US" dirty="0"/>
        </a:p>
      </dgm:t>
    </dgm:pt>
    <dgm:pt modelId="{B9BB95A7-571F-4E44-BC0E-1A32EAC47986}" type="parTrans" cxnId="{DF663D0E-FD1E-43EF-84DE-EFAA9724DFE8}">
      <dgm:prSet/>
      <dgm:spPr/>
      <dgm:t>
        <a:bodyPr/>
        <a:lstStyle/>
        <a:p>
          <a:endParaRPr lang="en-US"/>
        </a:p>
      </dgm:t>
    </dgm:pt>
    <dgm:pt modelId="{91BCDD67-6A70-4517-8F4C-CF4967D67E30}" type="sibTrans" cxnId="{DF663D0E-FD1E-43EF-84DE-EFAA9724DFE8}">
      <dgm:prSet/>
      <dgm:spPr/>
      <dgm:t>
        <a:bodyPr/>
        <a:lstStyle/>
        <a:p>
          <a:endParaRPr lang="en-US"/>
        </a:p>
      </dgm:t>
    </dgm:pt>
    <dgm:pt modelId="{02AC6BF2-98AB-448D-86FD-AFCDB15D8879}">
      <dgm:prSet/>
      <dgm:spPr/>
      <dgm:t>
        <a:bodyPr/>
        <a:lstStyle/>
        <a:p>
          <a:r>
            <a:rPr lang="en-US" b="1"/>
            <a:t>Future Directions</a:t>
          </a:r>
          <a:endParaRPr lang="en-US"/>
        </a:p>
      </dgm:t>
    </dgm:pt>
    <dgm:pt modelId="{301CF2B7-FED7-4469-836B-CA1C9EC84534}" type="parTrans" cxnId="{5A1F3C3E-73ED-4722-9690-D5BC79EF9C36}">
      <dgm:prSet/>
      <dgm:spPr/>
      <dgm:t>
        <a:bodyPr/>
        <a:lstStyle/>
        <a:p>
          <a:endParaRPr lang="en-US"/>
        </a:p>
      </dgm:t>
    </dgm:pt>
    <dgm:pt modelId="{83AC35F1-C87C-4C88-BEF1-F9AC831948D8}" type="sibTrans" cxnId="{5A1F3C3E-73ED-4722-9690-D5BC79EF9C36}">
      <dgm:prSet/>
      <dgm:spPr/>
      <dgm:t>
        <a:bodyPr/>
        <a:lstStyle/>
        <a:p>
          <a:endParaRPr lang="en-US"/>
        </a:p>
      </dgm:t>
    </dgm:pt>
    <dgm:pt modelId="{563D2BB8-DE69-42ED-B81A-4B67A62042B3}">
      <dgm:prSet/>
      <dgm:spPr/>
      <dgm:t>
        <a:bodyPr/>
        <a:lstStyle/>
        <a:p>
          <a:r>
            <a:rPr lang="en-US" b="1" dirty="0"/>
            <a:t>Conclusion</a:t>
          </a:r>
          <a:endParaRPr lang="en-US" dirty="0"/>
        </a:p>
      </dgm:t>
    </dgm:pt>
    <dgm:pt modelId="{A806F60F-392B-4D2E-AE74-F4B4B05446A8}" type="parTrans" cxnId="{74DD28CF-E9DB-4117-AA40-0DE93C273FB9}">
      <dgm:prSet/>
      <dgm:spPr/>
      <dgm:t>
        <a:bodyPr/>
        <a:lstStyle/>
        <a:p>
          <a:endParaRPr lang="en-US"/>
        </a:p>
      </dgm:t>
    </dgm:pt>
    <dgm:pt modelId="{B08B334A-CEEA-4ADE-8936-75EFF4B52602}" type="sibTrans" cxnId="{74DD28CF-E9DB-4117-AA40-0DE93C273FB9}">
      <dgm:prSet/>
      <dgm:spPr/>
      <dgm:t>
        <a:bodyPr/>
        <a:lstStyle/>
        <a:p>
          <a:endParaRPr lang="en-US"/>
        </a:p>
      </dgm:t>
    </dgm:pt>
    <dgm:pt modelId="{128DF2BD-8060-4DD5-AB5B-8C74ADF20F3D}">
      <dgm:prSet/>
      <dgm:spPr/>
      <dgm:t>
        <a:bodyPr/>
        <a:lstStyle/>
        <a:p>
          <a:r>
            <a:rPr lang="en-US" b="1" i="0" u="none"/>
            <a:t>Retrieval-augmented generation use cases</a:t>
          </a:r>
          <a:endParaRPr lang="en-US" dirty="0"/>
        </a:p>
      </dgm:t>
    </dgm:pt>
    <dgm:pt modelId="{B56280C8-1905-4503-B24B-155F0A510F17}" type="parTrans" cxnId="{6E65B08C-C846-4E73-92A1-EADB494AA8F5}">
      <dgm:prSet/>
      <dgm:spPr/>
      <dgm:t>
        <a:bodyPr/>
        <a:lstStyle/>
        <a:p>
          <a:endParaRPr lang="en-US"/>
        </a:p>
      </dgm:t>
    </dgm:pt>
    <dgm:pt modelId="{B778AE36-6B29-4196-AE8E-5A6A62D93ABA}" type="sibTrans" cxnId="{6E65B08C-C846-4E73-92A1-EADB494AA8F5}">
      <dgm:prSet/>
      <dgm:spPr/>
      <dgm:t>
        <a:bodyPr/>
        <a:lstStyle/>
        <a:p>
          <a:endParaRPr lang="en-US"/>
        </a:p>
      </dgm:t>
    </dgm:pt>
    <dgm:pt modelId="{680934F0-710E-4090-B319-A542FA7D8A99}">
      <dgm:prSet/>
      <dgm:spPr/>
      <dgm:t>
        <a:bodyPr/>
        <a:lstStyle/>
        <a:p>
          <a:r>
            <a:rPr lang="en-US" b="1" i="0" u="none" dirty="0"/>
            <a:t>Retrieval-augmented</a:t>
          </a:r>
          <a:r>
            <a:rPr lang="en-US" b="1" dirty="0"/>
            <a:t> Architecture</a:t>
          </a:r>
          <a:endParaRPr lang="en-US" dirty="0"/>
        </a:p>
      </dgm:t>
    </dgm:pt>
    <dgm:pt modelId="{5813D463-28AF-4E16-87FE-CF16C6C17023}" type="parTrans" cxnId="{FCB8CE56-8477-48EC-8FDB-0F7760BA276E}">
      <dgm:prSet/>
      <dgm:spPr/>
      <dgm:t>
        <a:bodyPr/>
        <a:lstStyle/>
        <a:p>
          <a:endParaRPr lang="en-US"/>
        </a:p>
      </dgm:t>
    </dgm:pt>
    <dgm:pt modelId="{6009B58D-6086-4230-8DEA-D0BD938E919D}" type="sibTrans" cxnId="{FCB8CE56-8477-48EC-8FDB-0F7760BA276E}">
      <dgm:prSet/>
      <dgm:spPr/>
      <dgm:t>
        <a:bodyPr/>
        <a:lstStyle/>
        <a:p>
          <a:endParaRPr lang="en-US"/>
        </a:p>
      </dgm:t>
    </dgm:pt>
    <dgm:pt modelId="{4FC40544-3715-4767-9F3D-BDA4BEFA0995}">
      <dgm:prSet/>
      <dgm:spPr/>
      <dgm:t>
        <a:bodyPr/>
        <a:lstStyle/>
        <a:p>
          <a:r>
            <a:rPr lang="en-US" b="1" dirty="0">
              <a:latin typeface="+mn-lt"/>
              <a:cs typeface="Times New Roman" panose="02020603050405020304" pitchFamily="18" charset="0"/>
            </a:rPr>
            <a:t>References</a:t>
          </a:r>
        </a:p>
      </dgm:t>
    </dgm:pt>
    <dgm:pt modelId="{3C576347-D1B3-447E-AAE9-72CD831BC733}" type="parTrans" cxnId="{F28D7589-E13F-445F-904E-E1E48141F01E}">
      <dgm:prSet/>
      <dgm:spPr/>
      <dgm:t>
        <a:bodyPr/>
        <a:lstStyle/>
        <a:p>
          <a:endParaRPr lang="en-US"/>
        </a:p>
      </dgm:t>
    </dgm:pt>
    <dgm:pt modelId="{FBD8EEBC-F31A-4434-AEEB-58742E4B4EF1}" type="sibTrans" cxnId="{F28D7589-E13F-445F-904E-E1E48141F01E}">
      <dgm:prSet/>
      <dgm:spPr/>
      <dgm:t>
        <a:bodyPr/>
        <a:lstStyle/>
        <a:p>
          <a:endParaRPr lang="en-US"/>
        </a:p>
      </dgm:t>
    </dgm:pt>
    <dgm:pt modelId="{5AFA2E5A-9B0B-44C3-9844-4130CE98233E}" type="pres">
      <dgm:prSet presAssocID="{E88B0B3F-BE42-4558-BF99-A2323D6E85FC}" presName="vert0" presStyleCnt="0">
        <dgm:presLayoutVars>
          <dgm:dir/>
          <dgm:animOne val="branch"/>
          <dgm:animLvl val="lvl"/>
        </dgm:presLayoutVars>
      </dgm:prSet>
      <dgm:spPr/>
    </dgm:pt>
    <dgm:pt modelId="{0E8F3B0B-2315-4E15-80F6-EC1F475FC697}" type="pres">
      <dgm:prSet presAssocID="{9A2CA5B7-1B4A-4ECA-82D4-BD7C8B3B08D0}" presName="thickLine" presStyleLbl="alignNode1" presStyleIdx="0" presStyleCnt="18"/>
      <dgm:spPr/>
    </dgm:pt>
    <dgm:pt modelId="{1A26FF4D-3D9A-4822-8C43-14C09B494F5F}" type="pres">
      <dgm:prSet presAssocID="{9A2CA5B7-1B4A-4ECA-82D4-BD7C8B3B08D0}" presName="horz1" presStyleCnt="0"/>
      <dgm:spPr/>
    </dgm:pt>
    <dgm:pt modelId="{F1D71CA6-7A04-40C1-B678-EB8C345C0CFF}" type="pres">
      <dgm:prSet presAssocID="{9A2CA5B7-1B4A-4ECA-82D4-BD7C8B3B08D0}" presName="tx1" presStyleLbl="revTx" presStyleIdx="0" presStyleCnt="18"/>
      <dgm:spPr/>
    </dgm:pt>
    <dgm:pt modelId="{90620A6D-02BD-4650-A57B-C27843B384DB}" type="pres">
      <dgm:prSet presAssocID="{9A2CA5B7-1B4A-4ECA-82D4-BD7C8B3B08D0}" presName="vert1" presStyleCnt="0"/>
      <dgm:spPr/>
    </dgm:pt>
    <dgm:pt modelId="{A2149EBA-5C54-4A86-90A6-32EB2EC5D24D}" type="pres">
      <dgm:prSet presAssocID="{F19C46F9-6FA6-402A-895C-0F647A85144C}" presName="thickLine" presStyleLbl="alignNode1" presStyleIdx="1" presStyleCnt="18"/>
      <dgm:spPr/>
    </dgm:pt>
    <dgm:pt modelId="{06ACCDD7-F161-41AD-AC0E-A88807B058D0}" type="pres">
      <dgm:prSet presAssocID="{F19C46F9-6FA6-402A-895C-0F647A85144C}" presName="horz1" presStyleCnt="0"/>
      <dgm:spPr/>
    </dgm:pt>
    <dgm:pt modelId="{73E6474F-B19F-4543-B982-C6F16856F655}" type="pres">
      <dgm:prSet presAssocID="{F19C46F9-6FA6-402A-895C-0F647A85144C}" presName="tx1" presStyleLbl="revTx" presStyleIdx="1" presStyleCnt="18"/>
      <dgm:spPr/>
    </dgm:pt>
    <dgm:pt modelId="{AF742170-1D37-41B5-8EB1-2E6311750EDA}" type="pres">
      <dgm:prSet presAssocID="{F19C46F9-6FA6-402A-895C-0F647A85144C}" presName="vert1" presStyleCnt="0"/>
      <dgm:spPr/>
    </dgm:pt>
    <dgm:pt modelId="{CD715DF0-EC72-4E19-B3DF-18C2370EB215}" type="pres">
      <dgm:prSet presAssocID="{2430F052-691C-40D4-AC54-6116C54880C2}" presName="thickLine" presStyleLbl="alignNode1" presStyleIdx="2" presStyleCnt="18"/>
      <dgm:spPr/>
    </dgm:pt>
    <dgm:pt modelId="{38345DB5-4ED4-4194-93AF-3488D92CD4F1}" type="pres">
      <dgm:prSet presAssocID="{2430F052-691C-40D4-AC54-6116C54880C2}" presName="horz1" presStyleCnt="0"/>
      <dgm:spPr/>
    </dgm:pt>
    <dgm:pt modelId="{C7A761FB-0003-4B46-BE1C-5D2ECDFE4529}" type="pres">
      <dgm:prSet presAssocID="{2430F052-691C-40D4-AC54-6116C54880C2}" presName="tx1" presStyleLbl="revTx" presStyleIdx="2" presStyleCnt="18"/>
      <dgm:spPr/>
    </dgm:pt>
    <dgm:pt modelId="{C953FE69-A571-46AE-9E96-5336464746ED}" type="pres">
      <dgm:prSet presAssocID="{2430F052-691C-40D4-AC54-6116C54880C2}" presName="vert1" presStyleCnt="0"/>
      <dgm:spPr/>
    </dgm:pt>
    <dgm:pt modelId="{7862C716-1D1D-4389-B69C-F324C4D2E2B9}" type="pres">
      <dgm:prSet presAssocID="{FEB25CDC-1C2B-4CB9-98B6-7BBE5DF03936}" presName="thickLine" presStyleLbl="alignNode1" presStyleIdx="3" presStyleCnt="18"/>
      <dgm:spPr/>
    </dgm:pt>
    <dgm:pt modelId="{D4AFEAB2-6432-43D2-A560-95017EE15FB0}" type="pres">
      <dgm:prSet presAssocID="{FEB25CDC-1C2B-4CB9-98B6-7BBE5DF03936}" presName="horz1" presStyleCnt="0"/>
      <dgm:spPr/>
    </dgm:pt>
    <dgm:pt modelId="{27B2BD5A-2EF3-484D-989B-BFBEA791E3FE}" type="pres">
      <dgm:prSet presAssocID="{FEB25CDC-1C2B-4CB9-98B6-7BBE5DF03936}" presName="tx1" presStyleLbl="revTx" presStyleIdx="3" presStyleCnt="18"/>
      <dgm:spPr/>
    </dgm:pt>
    <dgm:pt modelId="{6E59B1D6-B146-4523-9DA2-4EE3924ABDCB}" type="pres">
      <dgm:prSet presAssocID="{FEB25CDC-1C2B-4CB9-98B6-7BBE5DF03936}" presName="vert1" presStyleCnt="0"/>
      <dgm:spPr/>
    </dgm:pt>
    <dgm:pt modelId="{65659C4D-394C-46F2-ACB7-4ACFB9987AF3}" type="pres">
      <dgm:prSet presAssocID="{4E418962-383C-48CB-9106-5EE90DFB1E88}" presName="thickLine" presStyleLbl="alignNode1" presStyleIdx="4" presStyleCnt="18"/>
      <dgm:spPr/>
    </dgm:pt>
    <dgm:pt modelId="{BDBCE4EE-1A28-4C21-83B2-56E566D88671}" type="pres">
      <dgm:prSet presAssocID="{4E418962-383C-48CB-9106-5EE90DFB1E88}" presName="horz1" presStyleCnt="0"/>
      <dgm:spPr/>
    </dgm:pt>
    <dgm:pt modelId="{F8740A76-7EEA-461A-823F-395E6DFFB1E6}" type="pres">
      <dgm:prSet presAssocID="{4E418962-383C-48CB-9106-5EE90DFB1E88}" presName="tx1" presStyleLbl="revTx" presStyleIdx="4" presStyleCnt="18"/>
      <dgm:spPr/>
    </dgm:pt>
    <dgm:pt modelId="{8BC82F75-CE2B-4E16-9679-A4DDFD8AD6F3}" type="pres">
      <dgm:prSet presAssocID="{4E418962-383C-48CB-9106-5EE90DFB1E88}" presName="vert1" presStyleCnt="0"/>
      <dgm:spPr/>
    </dgm:pt>
    <dgm:pt modelId="{C82551C9-502D-4699-9D59-B59D39B48EB3}" type="pres">
      <dgm:prSet presAssocID="{C7D4F968-B6E6-4DFC-A210-93B9E1879103}" presName="thickLine" presStyleLbl="alignNode1" presStyleIdx="5" presStyleCnt="18"/>
      <dgm:spPr/>
    </dgm:pt>
    <dgm:pt modelId="{4F49D97F-6C86-42D6-B418-974EF82B62D4}" type="pres">
      <dgm:prSet presAssocID="{C7D4F968-B6E6-4DFC-A210-93B9E1879103}" presName="horz1" presStyleCnt="0"/>
      <dgm:spPr/>
    </dgm:pt>
    <dgm:pt modelId="{E1829856-D038-40A1-894A-2C8591AEFDD8}" type="pres">
      <dgm:prSet presAssocID="{C7D4F968-B6E6-4DFC-A210-93B9E1879103}" presName="tx1" presStyleLbl="revTx" presStyleIdx="5" presStyleCnt="18"/>
      <dgm:spPr/>
    </dgm:pt>
    <dgm:pt modelId="{63808FBA-D947-4E9E-BD53-659824CCBA9E}" type="pres">
      <dgm:prSet presAssocID="{C7D4F968-B6E6-4DFC-A210-93B9E1879103}" presName="vert1" presStyleCnt="0"/>
      <dgm:spPr/>
    </dgm:pt>
    <dgm:pt modelId="{81FE3C14-4E89-4451-BE84-7E73A1546CBD}" type="pres">
      <dgm:prSet presAssocID="{D1912E4C-AD0E-4381-ABA1-93695FFA667E}" presName="thickLine" presStyleLbl="alignNode1" presStyleIdx="6" presStyleCnt="18"/>
      <dgm:spPr/>
    </dgm:pt>
    <dgm:pt modelId="{597A2E26-BF61-461B-BB38-777AFC0098CB}" type="pres">
      <dgm:prSet presAssocID="{D1912E4C-AD0E-4381-ABA1-93695FFA667E}" presName="horz1" presStyleCnt="0"/>
      <dgm:spPr/>
    </dgm:pt>
    <dgm:pt modelId="{3B26CC3A-8912-4349-96BB-A002517723F4}" type="pres">
      <dgm:prSet presAssocID="{D1912E4C-AD0E-4381-ABA1-93695FFA667E}" presName="tx1" presStyleLbl="revTx" presStyleIdx="6" presStyleCnt="18"/>
      <dgm:spPr/>
    </dgm:pt>
    <dgm:pt modelId="{681417CB-FD86-4396-BFBB-40AE800BF9DF}" type="pres">
      <dgm:prSet presAssocID="{D1912E4C-AD0E-4381-ABA1-93695FFA667E}" presName="vert1" presStyleCnt="0"/>
      <dgm:spPr/>
    </dgm:pt>
    <dgm:pt modelId="{D9C4EA0A-22D9-49B4-9E06-C27F8C398344}" type="pres">
      <dgm:prSet presAssocID="{128DF2BD-8060-4DD5-AB5B-8C74ADF20F3D}" presName="thickLine" presStyleLbl="alignNode1" presStyleIdx="7" presStyleCnt="18"/>
      <dgm:spPr/>
    </dgm:pt>
    <dgm:pt modelId="{C3E7EC77-8821-4AAE-A98A-463587E697F1}" type="pres">
      <dgm:prSet presAssocID="{128DF2BD-8060-4DD5-AB5B-8C74ADF20F3D}" presName="horz1" presStyleCnt="0"/>
      <dgm:spPr/>
    </dgm:pt>
    <dgm:pt modelId="{9E329C8C-1F9F-47E3-A225-185562058139}" type="pres">
      <dgm:prSet presAssocID="{128DF2BD-8060-4DD5-AB5B-8C74ADF20F3D}" presName="tx1" presStyleLbl="revTx" presStyleIdx="7" presStyleCnt="18"/>
      <dgm:spPr/>
    </dgm:pt>
    <dgm:pt modelId="{9BC72921-E1D0-4B1E-92EF-53C918A656F9}" type="pres">
      <dgm:prSet presAssocID="{128DF2BD-8060-4DD5-AB5B-8C74ADF20F3D}" presName="vert1" presStyleCnt="0"/>
      <dgm:spPr/>
    </dgm:pt>
    <dgm:pt modelId="{C5431F34-8C3B-4DB0-BFAF-F22D31D47D43}" type="pres">
      <dgm:prSet presAssocID="{680934F0-710E-4090-B319-A542FA7D8A99}" presName="thickLine" presStyleLbl="alignNode1" presStyleIdx="8" presStyleCnt="18"/>
      <dgm:spPr/>
    </dgm:pt>
    <dgm:pt modelId="{225332F2-62CB-4B5B-B6CB-0A8B3957FAE5}" type="pres">
      <dgm:prSet presAssocID="{680934F0-710E-4090-B319-A542FA7D8A99}" presName="horz1" presStyleCnt="0"/>
      <dgm:spPr/>
    </dgm:pt>
    <dgm:pt modelId="{0BF957A9-9DD4-485D-AD6D-C896347CB016}" type="pres">
      <dgm:prSet presAssocID="{680934F0-710E-4090-B319-A542FA7D8A99}" presName="tx1" presStyleLbl="revTx" presStyleIdx="8" presStyleCnt="18"/>
      <dgm:spPr/>
    </dgm:pt>
    <dgm:pt modelId="{0D9FC7CA-87E4-4EC6-8DCC-D3D0E41A06D6}" type="pres">
      <dgm:prSet presAssocID="{680934F0-710E-4090-B319-A542FA7D8A99}" presName="vert1" presStyleCnt="0"/>
      <dgm:spPr/>
    </dgm:pt>
    <dgm:pt modelId="{B01A8EC3-0C13-4980-9874-0E5C4B1CD678}" type="pres">
      <dgm:prSet presAssocID="{4D8ED695-63D7-4121-A6EF-2135D9FCCB1B}" presName="thickLine" presStyleLbl="alignNode1" presStyleIdx="9" presStyleCnt="18"/>
      <dgm:spPr/>
    </dgm:pt>
    <dgm:pt modelId="{43FC7E77-4295-4A5C-A1BA-39BECFE0369F}" type="pres">
      <dgm:prSet presAssocID="{4D8ED695-63D7-4121-A6EF-2135D9FCCB1B}" presName="horz1" presStyleCnt="0"/>
      <dgm:spPr/>
    </dgm:pt>
    <dgm:pt modelId="{34CD5453-0D23-4110-A9F2-676CFA2EC9E5}" type="pres">
      <dgm:prSet presAssocID="{4D8ED695-63D7-4121-A6EF-2135D9FCCB1B}" presName="tx1" presStyleLbl="revTx" presStyleIdx="9" presStyleCnt="18"/>
      <dgm:spPr/>
    </dgm:pt>
    <dgm:pt modelId="{49B1BF19-F777-4D17-A5B6-C7B95FAAC3BA}" type="pres">
      <dgm:prSet presAssocID="{4D8ED695-63D7-4121-A6EF-2135D9FCCB1B}" presName="vert1" presStyleCnt="0"/>
      <dgm:spPr/>
    </dgm:pt>
    <dgm:pt modelId="{00931903-D1E8-4464-B3B2-140D5AE9C0C0}" type="pres">
      <dgm:prSet presAssocID="{4D12A404-7ED0-4AD1-BF13-4A864C408BFE}" presName="thickLine" presStyleLbl="alignNode1" presStyleIdx="10" presStyleCnt="18"/>
      <dgm:spPr/>
    </dgm:pt>
    <dgm:pt modelId="{5F86C03D-6533-44C4-B8D0-91E2B7F92009}" type="pres">
      <dgm:prSet presAssocID="{4D12A404-7ED0-4AD1-BF13-4A864C408BFE}" presName="horz1" presStyleCnt="0"/>
      <dgm:spPr/>
    </dgm:pt>
    <dgm:pt modelId="{E77EB032-5FC8-4C99-BCA1-A61BC15899BA}" type="pres">
      <dgm:prSet presAssocID="{4D12A404-7ED0-4AD1-BF13-4A864C408BFE}" presName="tx1" presStyleLbl="revTx" presStyleIdx="10" presStyleCnt="18"/>
      <dgm:spPr/>
    </dgm:pt>
    <dgm:pt modelId="{623DB5E9-A331-4238-A16A-64C1E66889C0}" type="pres">
      <dgm:prSet presAssocID="{4D12A404-7ED0-4AD1-BF13-4A864C408BFE}" presName="vert1" presStyleCnt="0"/>
      <dgm:spPr/>
    </dgm:pt>
    <dgm:pt modelId="{6C5C0A9E-892A-41A9-9050-38289C2E3FB2}" type="pres">
      <dgm:prSet presAssocID="{13B6B39B-46D2-46D6-AC06-F90994198CA4}" presName="thickLine" presStyleLbl="alignNode1" presStyleIdx="11" presStyleCnt="18"/>
      <dgm:spPr/>
    </dgm:pt>
    <dgm:pt modelId="{CC603783-4D7E-40A2-9E79-F0A8708BC16A}" type="pres">
      <dgm:prSet presAssocID="{13B6B39B-46D2-46D6-AC06-F90994198CA4}" presName="horz1" presStyleCnt="0"/>
      <dgm:spPr/>
    </dgm:pt>
    <dgm:pt modelId="{E215F7A4-D5C2-457F-A492-929E3DBEDDE2}" type="pres">
      <dgm:prSet presAssocID="{13B6B39B-46D2-46D6-AC06-F90994198CA4}" presName="tx1" presStyleLbl="revTx" presStyleIdx="11" presStyleCnt="18"/>
      <dgm:spPr/>
    </dgm:pt>
    <dgm:pt modelId="{6FB76BC7-1243-490D-824A-ACEC237D8CD7}" type="pres">
      <dgm:prSet presAssocID="{13B6B39B-46D2-46D6-AC06-F90994198CA4}" presName="vert1" presStyleCnt="0"/>
      <dgm:spPr/>
    </dgm:pt>
    <dgm:pt modelId="{C2021847-C95D-446D-9584-A10C850C1165}" type="pres">
      <dgm:prSet presAssocID="{823BBCB0-76BD-4DE3-A536-16F0BE04F161}" presName="thickLine" presStyleLbl="alignNode1" presStyleIdx="12" presStyleCnt="18"/>
      <dgm:spPr/>
    </dgm:pt>
    <dgm:pt modelId="{B643BE16-17A6-404A-B029-CF0B4FD568D1}" type="pres">
      <dgm:prSet presAssocID="{823BBCB0-76BD-4DE3-A536-16F0BE04F161}" presName="horz1" presStyleCnt="0"/>
      <dgm:spPr/>
    </dgm:pt>
    <dgm:pt modelId="{CCEF70F4-73F0-4FC5-BCF2-117F48E9B0DB}" type="pres">
      <dgm:prSet presAssocID="{823BBCB0-76BD-4DE3-A536-16F0BE04F161}" presName="tx1" presStyleLbl="revTx" presStyleIdx="12" presStyleCnt="18"/>
      <dgm:spPr/>
    </dgm:pt>
    <dgm:pt modelId="{D1568478-0580-4C88-B27D-4C47D58BA155}" type="pres">
      <dgm:prSet presAssocID="{823BBCB0-76BD-4DE3-A536-16F0BE04F161}" presName="vert1" presStyleCnt="0"/>
      <dgm:spPr/>
    </dgm:pt>
    <dgm:pt modelId="{50EEB2F8-2EEF-4D6B-B357-9480F2647D5A}" type="pres">
      <dgm:prSet presAssocID="{3B13F130-1B15-4DA8-A312-1546FD3CF00F}" presName="thickLine" presStyleLbl="alignNode1" presStyleIdx="13" presStyleCnt="18"/>
      <dgm:spPr/>
    </dgm:pt>
    <dgm:pt modelId="{36B827B4-51DD-4148-8005-72D054F5F2C9}" type="pres">
      <dgm:prSet presAssocID="{3B13F130-1B15-4DA8-A312-1546FD3CF00F}" presName="horz1" presStyleCnt="0"/>
      <dgm:spPr/>
    </dgm:pt>
    <dgm:pt modelId="{84F8964D-27D3-4BEF-9006-E503F1F87CD1}" type="pres">
      <dgm:prSet presAssocID="{3B13F130-1B15-4DA8-A312-1546FD3CF00F}" presName="tx1" presStyleLbl="revTx" presStyleIdx="13" presStyleCnt="18"/>
      <dgm:spPr/>
    </dgm:pt>
    <dgm:pt modelId="{5C39CF2B-2539-4BC7-A182-B33FE7BD6BF6}" type="pres">
      <dgm:prSet presAssocID="{3B13F130-1B15-4DA8-A312-1546FD3CF00F}" presName="vert1" presStyleCnt="0"/>
      <dgm:spPr/>
    </dgm:pt>
    <dgm:pt modelId="{7165F387-6063-4525-85AB-CBAC9D8DBF05}" type="pres">
      <dgm:prSet presAssocID="{C92AE44D-4C31-42E3-88DA-999024BDCDBA}" presName="thickLine" presStyleLbl="alignNode1" presStyleIdx="14" presStyleCnt="18"/>
      <dgm:spPr/>
    </dgm:pt>
    <dgm:pt modelId="{BFC85527-447B-4D85-B08A-057627D1D500}" type="pres">
      <dgm:prSet presAssocID="{C92AE44D-4C31-42E3-88DA-999024BDCDBA}" presName="horz1" presStyleCnt="0"/>
      <dgm:spPr/>
    </dgm:pt>
    <dgm:pt modelId="{9C637EFD-9541-4B9C-ACE9-3C4C2D8FCDAB}" type="pres">
      <dgm:prSet presAssocID="{C92AE44D-4C31-42E3-88DA-999024BDCDBA}" presName="tx1" presStyleLbl="revTx" presStyleIdx="14" presStyleCnt="18"/>
      <dgm:spPr/>
    </dgm:pt>
    <dgm:pt modelId="{0159722C-9740-47F4-ADB3-F0966F5CBA60}" type="pres">
      <dgm:prSet presAssocID="{C92AE44D-4C31-42E3-88DA-999024BDCDBA}" presName="vert1" presStyleCnt="0"/>
      <dgm:spPr/>
    </dgm:pt>
    <dgm:pt modelId="{935B974B-54E4-457B-97D1-9F648E9D71AD}" type="pres">
      <dgm:prSet presAssocID="{02AC6BF2-98AB-448D-86FD-AFCDB15D8879}" presName="thickLine" presStyleLbl="alignNode1" presStyleIdx="15" presStyleCnt="18"/>
      <dgm:spPr/>
    </dgm:pt>
    <dgm:pt modelId="{74556779-0F71-47F2-A058-E53590B8B4A9}" type="pres">
      <dgm:prSet presAssocID="{02AC6BF2-98AB-448D-86FD-AFCDB15D8879}" presName="horz1" presStyleCnt="0"/>
      <dgm:spPr/>
    </dgm:pt>
    <dgm:pt modelId="{3611BCCA-50EF-4C11-BD6A-54AEC8528AB3}" type="pres">
      <dgm:prSet presAssocID="{02AC6BF2-98AB-448D-86FD-AFCDB15D8879}" presName="tx1" presStyleLbl="revTx" presStyleIdx="15" presStyleCnt="18"/>
      <dgm:spPr/>
    </dgm:pt>
    <dgm:pt modelId="{963C2040-8D61-4A76-8DC0-2B5010C8DF5E}" type="pres">
      <dgm:prSet presAssocID="{02AC6BF2-98AB-448D-86FD-AFCDB15D8879}" presName="vert1" presStyleCnt="0"/>
      <dgm:spPr/>
    </dgm:pt>
    <dgm:pt modelId="{A43FF06E-D3BC-494A-B519-D3E287239613}" type="pres">
      <dgm:prSet presAssocID="{563D2BB8-DE69-42ED-B81A-4B67A62042B3}" presName="thickLine" presStyleLbl="alignNode1" presStyleIdx="16" presStyleCnt="18"/>
      <dgm:spPr/>
    </dgm:pt>
    <dgm:pt modelId="{DE3377B7-C032-4047-B185-F128BD8D7F16}" type="pres">
      <dgm:prSet presAssocID="{563D2BB8-DE69-42ED-B81A-4B67A62042B3}" presName="horz1" presStyleCnt="0"/>
      <dgm:spPr/>
    </dgm:pt>
    <dgm:pt modelId="{2D3DC67D-33D7-4BE8-B6B9-75E8E9124A2E}" type="pres">
      <dgm:prSet presAssocID="{563D2BB8-DE69-42ED-B81A-4B67A62042B3}" presName="tx1" presStyleLbl="revTx" presStyleIdx="16" presStyleCnt="18"/>
      <dgm:spPr/>
    </dgm:pt>
    <dgm:pt modelId="{10354FC4-7121-4660-8BA7-A9F7359EFC33}" type="pres">
      <dgm:prSet presAssocID="{563D2BB8-DE69-42ED-B81A-4B67A62042B3}" presName="vert1" presStyleCnt="0"/>
      <dgm:spPr/>
    </dgm:pt>
    <dgm:pt modelId="{4F8E0C8B-A37D-4CE6-B061-EFEE57932419}" type="pres">
      <dgm:prSet presAssocID="{4FC40544-3715-4767-9F3D-BDA4BEFA0995}" presName="thickLine" presStyleLbl="alignNode1" presStyleIdx="17" presStyleCnt="18"/>
      <dgm:spPr/>
    </dgm:pt>
    <dgm:pt modelId="{1F35458E-D4CD-4F48-876C-AF7B4C2031ED}" type="pres">
      <dgm:prSet presAssocID="{4FC40544-3715-4767-9F3D-BDA4BEFA0995}" presName="horz1" presStyleCnt="0"/>
      <dgm:spPr/>
    </dgm:pt>
    <dgm:pt modelId="{C0A60A32-3E44-41AC-8349-CED917744B99}" type="pres">
      <dgm:prSet presAssocID="{4FC40544-3715-4767-9F3D-BDA4BEFA0995}" presName="tx1" presStyleLbl="revTx" presStyleIdx="17" presStyleCnt="18"/>
      <dgm:spPr/>
    </dgm:pt>
    <dgm:pt modelId="{CAA793AC-098C-4EF6-A332-011E79E2AADC}" type="pres">
      <dgm:prSet presAssocID="{4FC40544-3715-4767-9F3D-BDA4BEFA0995}" presName="vert1" presStyleCnt="0"/>
      <dgm:spPr/>
    </dgm:pt>
  </dgm:ptLst>
  <dgm:cxnLst>
    <dgm:cxn modelId="{498C3B02-A1BF-44C8-ACE3-FDCAC8E09F48}" type="presOf" srcId="{C7D4F968-B6E6-4DFC-A210-93B9E1879103}" destId="{E1829856-D038-40A1-894A-2C8591AEFDD8}" srcOrd="0" destOrd="0" presId="urn:microsoft.com/office/officeart/2008/layout/LinedList"/>
    <dgm:cxn modelId="{DCC94708-C007-4E2D-B094-504BC23BF89E}" srcId="{E88B0B3F-BE42-4558-BF99-A2323D6E85FC}" destId="{9A2CA5B7-1B4A-4ECA-82D4-BD7C8B3B08D0}" srcOrd="0" destOrd="0" parTransId="{B15D738D-A5F0-4307-8DB7-363D94DDC52F}" sibTransId="{CE7D0558-80C8-4A14-807C-0E60631E46B4}"/>
    <dgm:cxn modelId="{DF663D0E-FD1E-43EF-84DE-EFAA9724DFE8}" srcId="{E88B0B3F-BE42-4558-BF99-A2323D6E85FC}" destId="{C92AE44D-4C31-42E3-88DA-999024BDCDBA}" srcOrd="14" destOrd="0" parTransId="{B9BB95A7-571F-4E44-BC0E-1A32EAC47986}" sibTransId="{91BCDD67-6A70-4517-8F4C-CF4967D67E30}"/>
    <dgm:cxn modelId="{80A2E217-8D50-4A94-B469-30498F858059}" type="presOf" srcId="{FEB25CDC-1C2B-4CB9-98B6-7BBE5DF03936}" destId="{27B2BD5A-2EF3-484D-989B-BFBEA791E3FE}" srcOrd="0" destOrd="0" presId="urn:microsoft.com/office/officeart/2008/layout/LinedList"/>
    <dgm:cxn modelId="{70755221-D0F8-4A08-8F99-23FF99B3740A}" srcId="{E88B0B3F-BE42-4558-BF99-A2323D6E85FC}" destId="{2430F052-691C-40D4-AC54-6116C54880C2}" srcOrd="2" destOrd="0" parTransId="{08F7C10F-B4AE-4B56-84E6-CABAA2F1E01B}" sibTransId="{74568B81-C9EF-4ACF-AAF7-91BB92172F54}"/>
    <dgm:cxn modelId="{9675AA2A-272D-42D0-B59C-FACB032661BA}" srcId="{E88B0B3F-BE42-4558-BF99-A2323D6E85FC}" destId="{C7D4F968-B6E6-4DFC-A210-93B9E1879103}" srcOrd="5" destOrd="0" parTransId="{01DBDDC8-BE5B-4D37-9DAF-526AFC328A8E}" sibTransId="{04D3722F-1A8B-4999-8E28-98D88B3210A0}"/>
    <dgm:cxn modelId="{1D025133-7071-47B1-899D-F837E40DBB16}" type="presOf" srcId="{3B13F130-1B15-4DA8-A312-1546FD3CF00F}" destId="{84F8964D-27D3-4BEF-9006-E503F1F87CD1}" srcOrd="0" destOrd="0" presId="urn:microsoft.com/office/officeart/2008/layout/LinedList"/>
    <dgm:cxn modelId="{5A1F3C3E-73ED-4722-9690-D5BC79EF9C36}" srcId="{E88B0B3F-BE42-4558-BF99-A2323D6E85FC}" destId="{02AC6BF2-98AB-448D-86FD-AFCDB15D8879}" srcOrd="15" destOrd="0" parTransId="{301CF2B7-FED7-4469-836B-CA1C9EC84534}" sibTransId="{83AC35F1-C87C-4C88-BEF1-F9AC831948D8}"/>
    <dgm:cxn modelId="{C9A7A15F-9F93-49BC-8774-DE46379C644B}" srcId="{E88B0B3F-BE42-4558-BF99-A2323D6E85FC}" destId="{4E418962-383C-48CB-9106-5EE90DFB1E88}" srcOrd="4" destOrd="0" parTransId="{60ED0B12-F7CB-432D-86EA-99DEB27B8D7D}" sibTransId="{95975607-D692-4565-BC61-A67B14CB311B}"/>
    <dgm:cxn modelId="{404AAA62-2000-4EAC-91F3-166B7CB724A9}" type="presOf" srcId="{02AC6BF2-98AB-448D-86FD-AFCDB15D8879}" destId="{3611BCCA-50EF-4C11-BD6A-54AEC8528AB3}" srcOrd="0" destOrd="0" presId="urn:microsoft.com/office/officeart/2008/layout/LinedList"/>
    <dgm:cxn modelId="{7241EB63-323C-485C-A27F-DDF4EC98CC41}" type="presOf" srcId="{4D8ED695-63D7-4121-A6EF-2135D9FCCB1B}" destId="{34CD5453-0D23-4110-A9F2-676CFA2EC9E5}" srcOrd="0" destOrd="0" presId="urn:microsoft.com/office/officeart/2008/layout/LinedList"/>
    <dgm:cxn modelId="{467B6964-28BE-4060-BF7B-ECE7CEC29D78}" type="presOf" srcId="{2430F052-691C-40D4-AC54-6116C54880C2}" destId="{C7A761FB-0003-4B46-BE1C-5D2ECDFE4529}" srcOrd="0" destOrd="0" presId="urn:microsoft.com/office/officeart/2008/layout/LinedList"/>
    <dgm:cxn modelId="{9A26B764-6298-4160-944C-5932F3136F8E}" type="presOf" srcId="{563D2BB8-DE69-42ED-B81A-4B67A62042B3}" destId="{2D3DC67D-33D7-4BE8-B6B9-75E8E9124A2E}" srcOrd="0" destOrd="0" presId="urn:microsoft.com/office/officeart/2008/layout/LinedList"/>
    <dgm:cxn modelId="{4B21E066-639E-4814-A86D-57BCF09DF39E}" type="presOf" srcId="{D1912E4C-AD0E-4381-ABA1-93695FFA667E}" destId="{3B26CC3A-8912-4349-96BB-A002517723F4}" srcOrd="0" destOrd="0" presId="urn:microsoft.com/office/officeart/2008/layout/LinedList"/>
    <dgm:cxn modelId="{2BFD9A71-F7BF-4704-9178-E4168AF1B2AF}" type="presOf" srcId="{9A2CA5B7-1B4A-4ECA-82D4-BD7C8B3B08D0}" destId="{F1D71CA6-7A04-40C1-B678-EB8C345C0CFF}" srcOrd="0" destOrd="0" presId="urn:microsoft.com/office/officeart/2008/layout/LinedList"/>
    <dgm:cxn modelId="{FCB8CE56-8477-48EC-8FDB-0F7760BA276E}" srcId="{E88B0B3F-BE42-4558-BF99-A2323D6E85FC}" destId="{680934F0-710E-4090-B319-A542FA7D8A99}" srcOrd="8" destOrd="0" parTransId="{5813D463-28AF-4E16-87FE-CF16C6C17023}" sibTransId="{6009B58D-6086-4230-8DEA-D0BD938E919D}"/>
    <dgm:cxn modelId="{A1D01A57-9D59-4479-80D9-DACDC8FFCF50}" srcId="{E88B0B3F-BE42-4558-BF99-A2323D6E85FC}" destId="{F19C46F9-6FA6-402A-895C-0F647A85144C}" srcOrd="1" destOrd="0" parTransId="{10FA6BF1-E038-4662-A15E-835B1F3492BA}" sibTransId="{465069E1-070B-4DBB-A25B-2223DA73A21D}"/>
    <dgm:cxn modelId="{80669759-2512-436A-9132-E63CDFD2A89A}" type="presOf" srcId="{823BBCB0-76BD-4DE3-A536-16F0BE04F161}" destId="{CCEF70F4-73F0-4FC5-BCF2-117F48E9B0DB}" srcOrd="0" destOrd="0" presId="urn:microsoft.com/office/officeart/2008/layout/LinedList"/>
    <dgm:cxn modelId="{F28D7589-E13F-445F-904E-E1E48141F01E}" srcId="{E88B0B3F-BE42-4558-BF99-A2323D6E85FC}" destId="{4FC40544-3715-4767-9F3D-BDA4BEFA0995}" srcOrd="17" destOrd="0" parTransId="{3C576347-D1B3-447E-AAE9-72CD831BC733}" sibTransId="{FBD8EEBC-F31A-4434-AEEB-58742E4B4EF1}"/>
    <dgm:cxn modelId="{6E65B08C-C846-4E73-92A1-EADB494AA8F5}" srcId="{E88B0B3F-BE42-4558-BF99-A2323D6E85FC}" destId="{128DF2BD-8060-4DD5-AB5B-8C74ADF20F3D}" srcOrd="7" destOrd="0" parTransId="{B56280C8-1905-4503-B24B-155F0A510F17}" sibTransId="{B778AE36-6B29-4196-AE8E-5A6A62D93ABA}"/>
    <dgm:cxn modelId="{945D3197-85A5-4B4E-92E5-8DC99BE132C9}" type="presOf" srcId="{4E418962-383C-48CB-9106-5EE90DFB1E88}" destId="{F8740A76-7EEA-461A-823F-395E6DFFB1E6}" srcOrd="0" destOrd="0" presId="urn:microsoft.com/office/officeart/2008/layout/LinedList"/>
    <dgm:cxn modelId="{8F0ABCAF-4109-43AF-BD41-A8507553FE6E}" srcId="{E88B0B3F-BE42-4558-BF99-A2323D6E85FC}" destId="{4D12A404-7ED0-4AD1-BF13-4A864C408BFE}" srcOrd="10" destOrd="0" parTransId="{9D33C304-6D9A-454F-8701-B8F99F0A83EA}" sibTransId="{7125E9E6-D5D1-4E26-ABA0-8C06E764CB9E}"/>
    <dgm:cxn modelId="{5AB72FB4-FB95-495B-8F25-C7432AA733C9}" srcId="{E88B0B3F-BE42-4558-BF99-A2323D6E85FC}" destId="{13B6B39B-46D2-46D6-AC06-F90994198CA4}" srcOrd="11" destOrd="0" parTransId="{36FDA3CB-DBA7-4727-8147-0996D10C15AC}" sibTransId="{9868F74F-4147-42BD-9E92-98C5D01F80D3}"/>
    <dgm:cxn modelId="{3273E9B6-1BD7-41C8-87AA-4C2AEC19B7CF}" type="presOf" srcId="{128DF2BD-8060-4DD5-AB5B-8C74ADF20F3D}" destId="{9E329C8C-1F9F-47E3-A225-185562058139}" srcOrd="0" destOrd="0" presId="urn:microsoft.com/office/officeart/2008/layout/LinedList"/>
    <dgm:cxn modelId="{EB667DB8-57C4-4DBE-8AA6-B9C82181AB55}" type="presOf" srcId="{4D12A404-7ED0-4AD1-BF13-4A864C408BFE}" destId="{E77EB032-5FC8-4C99-BCA1-A61BC15899BA}" srcOrd="0" destOrd="0" presId="urn:microsoft.com/office/officeart/2008/layout/LinedList"/>
    <dgm:cxn modelId="{715C13C0-08E8-4DA2-BC21-FB58AE4F4BAE}" srcId="{E88B0B3F-BE42-4558-BF99-A2323D6E85FC}" destId="{D1912E4C-AD0E-4381-ABA1-93695FFA667E}" srcOrd="6" destOrd="0" parTransId="{9FD11FFF-850A-44B5-AE49-87FBBA97F3FA}" sibTransId="{A8A7B87E-9C34-4149-981B-C595B33F2FBA}"/>
    <dgm:cxn modelId="{FFA2A8C0-4D9E-496B-81B3-72E4ED0A5C48}" type="presOf" srcId="{C92AE44D-4C31-42E3-88DA-999024BDCDBA}" destId="{9C637EFD-9541-4B9C-ACE9-3C4C2D8FCDAB}" srcOrd="0" destOrd="0" presId="urn:microsoft.com/office/officeart/2008/layout/LinedList"/>
    <dgm:cxn modelId="{26A01CCB-C68E-4C41-8F53-B6E8285DCC70}" type="presOf" srcId="{E88B0B3F-BE42-4558-BF99-A2323D6E85FC}" destId="{5AFA2E5A-9B0B-44C3-9844-4130CE98233E}" srcOrd="0" destOrd="0" presId="urn:microsoft.com/office/officeart/2008/layout/LinedList"/>
    <dgm:cxn modelId="{D38622CC-0670-4585-9A67-AAA65DC95C90}" type="presOf" srcId="{680934F0-710E-4090-B319-A542FA7D8A99}" destId="{0BF957A9-9DD4-485D-AD6D-C896347CB016}" srcOrd="0" destOrd="0" presId="urn:microsoft.com/office/officeart/2008/layout/LinedList"/>
    <dgm:cxn modelId="{74DD28CF-E9DB-4117-AA40-0DE93C273FB9}" srcId="{E88B0B3F-BE42-4558-BF99-A2323D6E85FC}" destId="{563D2BB8-DE69-42ED-B81A-4B67A62042B3}" srcOrd="16" destOrd="0" parTransId="{A806F60F-392B-4D2E-AE74-F4B4B05446A8}" sibTransId="{B08B334A-CEEA-4ADE-8936-75EFF4B52602}"/>
    <dgm:cxn modelId="{264C17D9-028E-44CF-BCBC-A6DC171D8A9F}" srcId="{E88B0B3F-BE42-4558-BF99-A2323D6E85FC}" destId="{FEB25CDC-1C2B-4CB9-98B6-7BBE5DF03936}" srcOrd="3" destOrd="0" parTransId="{23571CA3-5DE8-4215-BCD4-B3397A9042EC}" sibTransId="{9F91EF25-E561-49C9-B814-9D3A45C35E56}"/>
    <dgm:cxn modelId="{4F8302DF-3001-4CB7-A4F3-B8EC01961C87}" type="presOf" srcId="{F19C46F9-6FA6-402A-895C-0F647A85144C}" destId="{73E6474F-B19F-4543-B982-C6F16856F655}" srcOrd="0" destOrd="0" presId="urn:microsoft.com/office/officeart/2008/layout/LinedList"/>
    <dgm:cxn modelId="{D3A75EDF-E209-4E31-AB7C-FEC9E405E567}" type="presOf" srcId="{4FC40544-3715-4767-9F3D-BDA4BEFA0995}" destId="{C0A60A32-3E44-41AC-8349-CED917744B99}" srcOrd="0" destOrd="0" presId="urn:microsoft.com/office/officeart/2008/layout/LinedList"/>
    <dgm:cxn modelId="{03F43EEA-FFD7-4C8D-90AE-121B6E106C2A}" srcId="{E88B0B3F-BE42-4558-BF99-A2323D6E85FC}" destId="{3B13F130-1B15-4DA8-A312-1546FD3CF00F}" srcOrd="13" destOrd="0" parTransId="{4246C795-786A-4E73-AC20-9A95A9260873}" sibTransId="{A1C99BFC-FD83-4260-B19B-0D20F3D6EB46}"/>
    <dgm:cxn modelId="{2558A9EB-C0D1-467D-BCA3-EC5072F2CD6B}" srcId="{E88B0B3F-BE42-4558-BF99-A2323D6E85FC}" destId="{4D8ED695-63D7-4121-A6EF-2135D9FCCB1B}" srcOrd="9" destOrd="0" parTransId="{FB7048AA-6D3B-43E6-91E8-6196E9BB9B4B}" sibTransId="{B53D89AF-1E27-41E4-89ED-DDC47C3CA188}"/>
    <dgm:cxn modelId="{0AA164FB-5DDD-42AD-912B-C3C820D7A117}" type="presOf" srcId="{13B6B39B-46D2-46D6-AC06-F90994198CA4}" destId="{E215F7A4-D5C2-457F-A492-929E3DBEDDE2}" srcOrd="0" destOrd="0" presId="urn:microsoft.com/office/officeart/2008/layout/LinedList"/>
    <dgm:cxn modelId="{D6C1BCFB-D7A7-49BF-BA3A-56B21A087062}" srcId="{E88B0B3F-BE42-4558-BF99-A2323D6E85FC}" destId="{823BBCB0-76BD-4DE3-A536-16F0BE04F161}" srcOrd="12" destOrd="0" parTransId="{64753C3E-8D79-4561-8D0E-4900C77B98D8}" sibTransId="{3BF73173-E581-4163-93F8-A0B2B5087B32}"/>
    <dgm:cxn modelId="{6C6CF765-485B-49A4-8F03-E2D52748EA09}" type="presParOf" srcId="{5AFA2E5A-9B0B-44C3-9844-4130CE98233E}" destId="{0E8F3B0B-2315-4E15-80F6-EC1F475FC697}" srcOrd="0" destOrd="0" presId="urn:microsoft.com/office/officeart/2008/layout/LinedList"/>
    <dgm:cxn modelId="{805B6C86-FB48-4060-928A-095AFD18099F}" type="presParOf" srcId="{5AFA2E5A-9B0B-44C3-9844-4130CE98233E}" destId="{1A26FF4D-3D9A-4822-8C43-14C09B494F5F}" srcOrd="1" destOrd="0" presId="urn:microsoft.com/office/officeart/2008/layout/LinedList"/>
    <dgm:cxn modelId="{1C19C4B0-0B49-4185-831B-8AEF9A1856B7}" type="presParOf" srcId="{1A26FF4D-3D9A-4822-8C43-14C09B494F5F}" destId="{F1D71CA6-7A04-40C1-B678-EB8C345C0CFF}" srcOrd="0" destOrd="0" presId="urn:microsoft.com/office/officeart/2008/layout/LinedList"/>
    <dgm:cxn modelId="{A02AD369-613D-454F-B478-0ABEB68F73EB}" type="presParOf" srcId="{1A26FF4D-3D9A-4822-8C43-14C09B494F5F}" destId="{90620A6D-02BD-4650-A57B-C27843B384DB}" srcOrd="1" destOrd="0" presId="urn:microsoft.com/office/officeart/2008/layout/LinedList"/>
    <dgm:cxn modelId="{97F808B0-0533-488F-9323-E8A2E3F20F98}" type="presParOf" srcId="{5AFA2E5A-9B0B-44C3-9844-4130CE98233E}" destId="{A2149EBA-5C54-4A86-90A6-32EB2EC5D24D}" srcOrd="2" destOrd="0" presId="urn:microsoft.com/office/officeart/2008/layout/LinedList"/>
    <dgm:cxn modelId="{9EF73B77-A16B-49D4-B040-6E12D51406BF}" type="presParOf" srcId="{5AFA2E5A-9B0B-44C3-9844-4130CE98233E}" destId="{06ACCDD7-F161-41AD-AC0E-A88807B058D0}" srcOrd="3" destOrd="0" presId="urn:microsoft.com/office/officeart/2008/layout/LinedList"/>
    <dgm:cxn modelId="{A1700ED2-B9F2-4167-B483-0DE9BCE9520F}" type="presParOf" srcId="{06ACCDD7-F161-41AD-AC0E-A88807B058D0}" destId="{73E6474F-B19F-4543-B982-C6F16856F655}" srcOrd="0" destOrd="0" presId="urn:microsoft.com/office/officeart/2008/layout/LinedList"/>
    <dgm:cxn modelId="{48B7BC5F-7DA4-4AEF-9CF8-87013B79DD41}" type="presParOf" srcId="{06ACCDD7-F161-41AD-AC0E-A88807B058D0}" destId="{AF742170-1D37-41B5-8EB1-2E6311750EDA}" srcOrd="1" destOrd="0" presId="urn:microsoft.com/office/officeart/2008/layout/LinedList"/>
    <dgm:cxn modelId="{DB67415E-4732-4F81-BFE8-AD29E1B6E0BD}" type="presParOf" srcId="{5AFA2E5A-9B0B-44C3-9844-4130CE98233E}" destId="{CD715DF0-EC72-4E19-B3DF-18C2370EB215}" srcOrd="4" destOrd="0" presId="urn:microsoft.com/office/officeart/2008/layout/LinedList"/>
    <dgm:cxn modelId="{A72CB37D-AE1B-48DF-9A76-91348F689F27}" type="presParOf" srcId="{5AFA2E5A-9B0B-44C3-9844-4130CE98233E}" destId="{38345DB5-4ED4-4194-93AF-3488D92CD4F1}" srcOrd="5" destOrd="0" presId="urn:microsoft.com/office/officeart/2008/layout/LinedList"/>
    <dgm:cxn modelId="{FEF1E4D9-FA3D-4CDE-9D7B-51F37C6FC4F0}" type="presParOf" srcId="{38345DB5-4ED4-4194-93AF-3488D92CD4F1}" destId="{C7A761FB-0003-4B46-BE1C-5D2ECDFE4529}" srcOrd="0" destOrd="0" presId="urn:microsoft.com/office/officeart/2008/layout/LinedList"/>
    <dgm:cxn modelId="{B45E3882-E7F1-40EB-B305-F20B251A9A90}" type="presParOf" srcId="{38345DB5-4ED4-4194-93AF-3488D92CD4F1}" destId="{C953FE69-A571-46AE-9E96-5336464746ED}" srcOrd="1" destOrd="0" presId="urn:microsoft.com/office/officeart/2008/layout/LinedList"/>
    <dgm:cxn modelId="{F26FA663-EB0D-4E69-BB33-2057F0E1BFA1}" type="presParOf" srcId="{5AFA2E5A-9B0B-44C3-9844-4130CE98233E}" destId="{7862C716-1D1D-4389-B69C-F324C4D2E2B9}" srcOrd="6" destOrd="0" presId="urn:microsoft.com/office/officeart/2008/layout/LinedList"/>
    <dgm:cxn modelId="{02A27995-30AE-4E24-91F1-96AD679FB12B}" type="presParOf" srcId="{5AFA2E5A-9B0B-44C3-9844-4130CE98233E}" destId="{D4AFEAB2-6432-43D2-A560-95017EE15FB0}" srcOrd="7" destOrd="0" presId="urn:microsoft.com/office/officeart/2008/layout/LinedList"/>
    <dgm:cxn modelId="{94F44D63-412C-418B-8386-0CB0E8CAC377}" type="presParOf" srcId="{D4AFEAB2-6432-43D2-A560-95017EE15FB0}" destId="{27B2BD5A-2EF3-484D-989B-BFBEA791E3FE}" srcOrd="0" destOrd="0" presId="urn:microsoft.com/office/officeart/2008/layout/LinedList"/>
    <dgm:cxn modelId="{E654B7EE-FF03-488D-9D8A-A652DE6216DF}" type="presParOf" srcId="{D4AFEAB2-6432-43D2-A560-95017EE15FB0}" destId="{6E59B1D6-B146-4523-9DA2-4EE3924ABDCB}" srcOrd="1" destOrd="0" presId="urn:microsoft.com/office/officeart/2008/layout/LinedList"/>
    <dgm:cxn modelId="{21A64256-5FDF-4CC1-8807-9D11154BC0AD}" type="presParOf" srcId="{5AFA2E5A-9B0B-44C3-9844-4130CE98233E}" destId="{65659C4D-394C-46F2-ACB7-4ACFB9987AF3}" srcOrd="8" destOrd="0" presId="urn:microsoft.com/office/officeart/2008/layout/LinedList"/>
    <dgm:cxn modelId="{97515BA6-F0BF-4849-BD3B-93D93E53A836}" type="presParOf" srcId="{5AFA2E5A-9B0B-44C3-9844-4130CE98233E}" destId="{BDBCE4EE-1A28-4C21-83B2-56E566D88671}" srcOrd="9" destOrd="0" presId="urn:microsoft.com/office/officeart/2008/layout/LinedList"/>
    <dgm:cxn modelId="{5260E49C-2183-4055-A0AD-2523C8BBF5CC}" type="presParOf" srcId="{BDBCE4EE-1A28-4C21-83B2-56E566D88671}" destId="{F8740A76-7EEA-461A-823F-395E6DFFB1E6}" srcOrd="0" destOrd="0" presId="urn:microsoft.com/office/officeart/2008/layout/LinedList"/>
    <dgm:cxn modelId="{DAEC726E-9B08-4D38-94DB-2894D8750E6B}" type="presParOf" srcId="{BDBCE4EE-1A28-4C21-83B2-56E566D88671}" destId="{8BC82F75-CE2B-4E16-9679-A4DDFD8AD6F3}" srcOrd="1" destOrd="0" presId="urn:microsoft.com/office/officeart/2008/layout/LinedList"/>
    <dgm:cxn modelId="{2F63D609-8561-4E4A-B9C4-1A5A5C0FAD89}" type="presParOf" srcId="{5AFA2E5A-9B0B-44C3-9844-4130CE98233E}" destId="{C82551C9-502D-4699-9D59-B59D39B48EB3}" srcOrd="10" destOrd="0" presId="urn:microsoft.com/office/officeart/2008/layout/LinedList"/>
    <dgm:cxn modelId="{22C48B98-45EB-4AE2-BADC-3906347A90CF}" type="presParOf" srcId="{5AFA2E5A-9B0B-44C3-9844-4130CE98233E}" destId="{4F49D97F-6C86-42D6-B418-974EF82B62D4}" srcOrd="11" destOrd="0" presId="urn:microsoft.com/office/officeart/2008/layout/LinedList"/>
    <dgm:cxn modelId="{B015FF94-BCFB-43FD-86A2-841B909B0F16}" type="presParOf" srcId="{4F49D97F-6C86-42D6-B418-974EF82B62D4}" destId="{E1829856-D038-40A1-894A-2C8591AEFDD8}" srcOrd="0" destOrd="0" presId="urn:microsoft.com/office/officeart/2008/layout/LinedList"/>
    <dgm:cxn modelId="{AA0312B2-F1EF-4552-8EF0-EF3111A33795}" type="presParOf" srcId="{4F49D97F-6C86-42D6-B418-974EF82B62D4}" destId="{63808FBA-D947-4E9E-BD53-659824CCBA9E}" srcOrd="1" destOrd="0" presId="urn:microsoft.com/office/officeart/2008/layout/LinedList"/>
    <dgm:cxn modelId="{66D8D11E-84D2-4659-BC4E-813063B610BE}" type="presParOf" srcId="{5AFA2E5A-9B0B-44C3-9844-4130CE98233E}" destId="{81FE3C14-4E89-4451-BE84-7E73A1546CBD}" srcOrd="12" destOrd="0" presId="urn:microsoft.com/office/officeart/2008/layout/LinedList"/>
    <dgm:cxn modelId="{3513F0DC-D331-4AF1-8904-D45BC00D2FB1}" type="presParOf" srcId="{5AFA2E5A-9B0B-44C3-9844-4130CE98233E}" destId="{597A2E26-BF61-461B-BB38-777AFC0098CB}" srcOrd="13" destOrd="0" presId="urn:microsoft.com/office/officeart/2008/layout/LinedList"/>
    <dgm:cxn modelId="{116FA6F9-9B92-444A-B98D-1F049F0BAA81}" type="presParOf" srcId="{597A2E26-BF61-461B-BB38-777AFC0098CB}" destId="{3B26CC3A-8912-4349-96BB-A002517723F4}" srcOrd="0" destOrd="0" presId="urn:microsoft.com/office/officeart/2008/layout/LinedList"/>
    <dgm:cxn modelId="{A43E51CC-57B4-404B-B101-B9ACFBE0541E}" type="presParOf" srcId="{597A2E26-BF61-461B-BB38-777AFC0098CB}" destId="{681417CB-FD86-4396-BFBB-40AE800BF9DF}" srcOrd="1" destOrd="0" presId="urn:microsoft.com/office/officeart/2008/layout/LinedList"/>
    <dgm:cxn modelId="{62ADB8A4-59B4-4C8B-A1BE-A3A4046830B2}" type="presParOf" srcId="{5AFA2E5A-9B0B-44C3-9844-4130CE98233E}" destId="{D9C4EA0A-22D9-49B4-9E06-C27F8C398344}" srcOrd="14" destOrd="0" presId="urn:microsoft.com/office/officeart/2008/layout/LinedList"/>
    <dgm:cxn modelId="{124245A8-03D9-44F1-9C21-3D7059E315BE}" type="presParOf" srcId="{5AFA2E5A-9B0B-44C3-9844-4130CE98233E}" destId="{C3E7EC77-8821-4AAE-A98A-463587E697F1}" srcOrd="15" destOrd="0" presId="urn:microsoft.com/office/officeart/2008/layout/LinedList"/>
    <dgm:cxn modelId="{5531E04E-938C-4BD3-944B-8B7E1E068FB0}" type="presParOf" srcId="{C3E7EC77-8821-4AAE-A98A-463587E697F1}" destId="{9E329C8C-1F9F-47E3-A225-185562058139}" srcOrd="0" destOrd="0" presId="urn:microsoft.com/office/officeart/2008/layout/LinedList"/>
    <dgm:cxn modelId="{8A129D80-5652-4A74-8E5B-EB8C6B0DF6DA}" type="presParOf" srcId="{C3E7EC77-8821-4AAE-A98A-463587E697F1}" destId="{9BC72921-E1D0-4B1E-92EF-53C918A656F9}" srcOrd="1" destOrd="0" presId="urn:microsoft.com/office/officeart/2008/layout/LinedList"/>
    <dgm:cxn modelId="{398410B1-88AA-48BA-9E0D-ED9A04F9430B}" type="presParOf" srcId="{5AFA2E5A-9B0B-44C3-9844-4130CE98233E}" destId="{C5431F34-8C3B-4DB0-BFAF-F22D31D47D43}" srcOrd="16" destOrd="0" presId="urn:microsoft.com/office/officeart/2008/layout/LinedList"/>
    <dgm:cxn modelId="{22577F2B-F189-4CE8-A473-B598B87B8578}" type="presParOf" srcId="{5AFA2E5A-9B0B-44C3-9844-4130CE98233E}" destId="{225332F2-62CB-4B5B-B6CB-0A8B3957FAE5}" srcOrd="17" destOrd="0" presId="urn:microsoft.com/office/officeart/2008/layout/LinedList"/>
    <dgm:cxn modelId="{10EE42F5-5C84-4DF1-9D1D-648AB6C0B370}" type="presParOf" srcId="{225332F2-62CB-4B5B-B6CB-0A8B3957FAE5}" destId="{0BF957A9-9DD4-485D-AD6D-C896347CB016}" srcOrd="0" destOrd="0" presId="urn:microsoft.com/office/officeart/2008/layout/LinedList"/>
    <dgm:cxn modelId="{5E869A8E-CE8A-43DA-A969-0F588AA793D8}" type="presParOf" srcId="{225332F2-62CB-4B5B-B6CB-0A8B3957FAE5}" destId="{0D9FC7CA-87E4-4EC6-8DCC-D3D0E41A06D6}" srcOrd="1" destOrd="0" presId="urn:microsoft.com/office/officeart/2008/layout/LinedList"/>
    <dgm:cxn modelId="{C4C63EB3-717B-433B-AA86-BDFDACDE8D26}" type="presParOf" srcId="{5AFA2E5A-9B0B-44C3-9844-4130CE98233E}" destId="{B01A8EC3-0C13-4980-9874-0E5C4B1CD678}" srcOrd="18" destOrd="0" presId="urn:microsoft.com/office/officeart/2008/layout/LinedList"/>
    <dgm:cxn modelId="{F3A7AB90-74CE-4C36-B8F0-D5543FBA6379}" type="presParOf" srcId="{5AFA2E5A-9B0B-44C3-9844-4130CE98233E}" destId="{43FC7E77-4295-4A5C-A1BA-39BECFE0369F}" srcOrd="19" destOrd="0" presId="urn:microsoft.com/office/officeart/2008/layout/LinedList"/>
    <dgm:cxn modelId="{88FC3738-2FE6-4118-AF9E-4E54378D5B7F}" type="presParOf" srcId="{43FC7E77-4295-4A5C-A1BA-39BECFE0369F}" destId="{34CD5453-0D23-4110-A9F2-676CFA2EC9E5}" srcOrd="0" destOrd="0" presId="urn:microsoft.com/office/officeart/2008/layout/LinedList"/>
    <dgm:cxn modelId="{81072EF6-0E0C-4FE8-AC45-2AEAC10E11A8}" type="presParOf" srcId="{43FC7E77-4295-4A5C-A1BA-39BECFE0369F}" destId="{49B1BF19-F777-4D17-A5B6-C7B95FAAC3BA}" srcOrd="1" destOrd="0" presId="urn:microsoft.com/office/officeart/2008/layout/LinedList"/>
    <dgm:cxn modelId="{5B15BB28-D772-4EB5-B9D4-BBC2472204D8}" type="presParOf" srcId="{5AFA2E5A-9B0B-44C3-9844-4130CE98233E}" destId="{00931903-D1E8-4464-B3B2-140D5AE9C0C0}" srcOrd="20" destOrd="0" presId="urn:microsoft.com/office/officeart/2008/layout/LinedList"/>
    <dgm:cxn modelId="{0047E565-E01C-4CBE-A4E4-E83F1FFC201D}" type="presParOf" srcId="{5AFA2E5A-9B0B-44C3-9844-4130CE98233E}" destId="{5F86C03D-6533-44C4-B8D0-91E2B7F92009}" srcOrd="21" destOrd="0" presId="urn:microsoft.com/office/officeart/2008/layout/LinedList"/>
    <dgm:cxn modelId="{76D4E33B-6B1A-4F74-8501-9D41495F0AB2}" type="presParOf" srcId="{5F86C03D-6533-44C4-B8D0-91E2B7F92009}" destId="{E77EB032-5FC8-4C99-BCA1-A61BC15899BA}" srcOrd="0" destOrd="0" presId="urn:microsoft.com/office/officeart/2008/layout/LinedList"/>
    <dgm:cxn modelId="{A2271515-1E0D-4918-8D6E-001816199F39}" type="presParOf" srcId="{5F86C03D-6533-44C4-B8D0-91E2B7F92009}" destId="{623DB5E9-A331-4238-A16A-64C1E66889C0}" srcOrd="1" destOrd="0" presId="urn:microsoft.com/office/officeart/2008/layout/LinedList"/>
    <dgm:cxn modelId="{2BD6DCCD-4FCA-49C3-9CF7-03719A7F765D}" type="presParOf" srcId="{5AFA2E5A-9B0B-44C3-9844-4130CE98233E}" destId="{6C5C0A9E-892A-41A9-9050-38289C2E3FB2}" srcOrd="22" destOrd="0" presId="urn:microsoft.com/office/officeart/2008/layout/LinedList"/>
    <dgm:cxn modelId="{98BF6E28-E438-4EC5-87EB-FD0F936C81B1}" type="presParOf" srcId="{5AFA2E5A-9B0B-44C3-9844-4130CE98233E}" destId="{CC603783-4D7E-40A2-9E79-F0A8708BC16A}" srcOrd="23" destOrd="0" presId="urn:microsoft.com/office/officeart/2008/layout/LinedList"/>
    <dgm:cxn modelId="{5B60E20C-486E-43FB-B41D-DF33BEA0ECB7}" type="presParOf" srcId="{CC603783-4D7E-40A2-9E79-F0A8708BC16A}" destId="{E215F7A4-D5C2-457F-A492-929E3DBEDDE2}" srcOrd="0" destOrd="0" presId="urn:microsoft.com/office/officeart/2008/layout/LinedList"/>
    <dgm:cxn modelId="{B51D4336-6E14-4076-A198-8919E2AEF338}" type="presParOf" srcId="{CC603783-4D7E-40A2-9E79-F0A8708BC16A}" destId="{6FB76BC7-1243-490D-824A-ACEC237D8CD7}" srcOrd="1" destOrd="0" presId="urn:microsoft.com/office/officeart/2008/layout/LinedList"/>
    <dgm:cxn modelId="{4438CE04-8D36-45A7-8287-DBBA489B3233}" type="presParOf" srcId="{5AFA2E5A-9B0B-44C3-9844-4130CE98233E}" destId="{C2021847-C95D-446D-9584-A10C850C1165}" srcOrd="24" destOrd="0" presId="urn:microsoft.com/office/officeart/2008/layout/LinedList"/>
    <dgm:cxn modelId="{1E7C97AA-DCF4-409F-B2AA-2D9DFF680943}" type="presParOf" srcId="{5AFA2E5A-9B0B-44C3-9844-4130CE98233E}" destId="{B643BE16-17A6-404A-B029-CF0B4FD568D1}" srcOrd="25" destOrd="0" presId="urn:microsoft.com/office/officeart/2008/layout/LinedList"/>
    <dgm:cxn modelId="{AD82544A-229B-4BC6-A226-DE01CEC2F675}" type="presParOf" srcId="{B643BE16-17A6-404A-B029-CF0B4FD568D1}" destId="{CCEF70F4-73F0-4FC5-BCF2-117F48E9B0DB}" srcOrd="0" destOrd="0" presId="urn:microsoft.com/office/officeart/2008/layout/LinedList"/>
    <dgm:cxn modelId="{0F8E9553-7F48-404E-A371-1519113AAC27}" type="presParOf" srcId="{B643BE16-17A6-404A-B029-CF0B4FD568D1}" destId="{D1568478-0580-4C88-B27D-4C47D58BA155}" srcOrd="1" destOrd="0" presId="urn:microsoft.com/office/officeart/2008/layout/LinedList"/>
    <dgm:cxn modelId="{09CF7BC1-7250-48F2-8AA7-4BE60D9B715B}" type="presParOf" srcId="{5AFA2E5A-9B0B-44C3-9844-4130CE98233E}" destId="{50EEB2F8-2EEF-4D6B-B357-9480F2647D5A}" srcOrd="26" destOrd="0" presId="urn:microsoft.com/office/officeart/2008/layout/LinedList"/>
    <dgm:cxn modelId="{9BAC1728-2433-4049-9B76-FA8A00B71DC8}" type="presParOf" srcId="{5AFA2E5A-9B0B-44C3-9844-4130CE98233E}" destId="{36B827B4-51DD-4148-8005-72D054F5F2C9}" srcOrd="27" destOrd="0" presId="urn:microsoft.com/office/officeart/2008/layout/LinedList"/>
    <dgm:cxn modelId="{C3CEB770-EC5C-489E-9F79-1419B5646970}" type="presParOf" srcId="{36B827B4-51DD-4148-8005-72D054F5F2C9}" destId="{84F8964D-27D3-4BEF-9006-E503F1F87CD1}" srcOrd="0" destOrd="0" presId="urn:microsoft.com/office/officeart/2008/layout/LinedList"/>
    <dgm:cxn modelId="{9A1204D8-F5CC-49A2-A644-0DF22F3ECECF}" type="presParOf" srcId="{36B827B4-51DD-4148-8005-72D054F5F2C9}" destId="{5C39CF2B-2539-4BC7-A182-B33FE7BD6BF6}" srcOrd="1" destOrd="0" presId="urn:microsoft.com/office/officeart/2008/layout/LinedList"/>
    <dgm:cxn modelId="{5B98C98D-3D6F-4139-A3A4-DD40FB24D9F2}" type="presParOf" srcId="{5AFA2E5A-9B0B-44C3-9844-4130CE98233E}" destId="{7165F387-6063-4525-85AB-CBAC9D8DBF05}" srcOrd="28" destOrd="0" presId="urn:microsoft.com/office/officeart/2008/layout/LinedList"/>
    <dgm:cxn modelId="{473D3994-1290-424A-AFF3-B624E464FDAA}" type="presParOf" srcId="{5AFA2E5A-9B0B-44C3-9844-4130CE98233E}" destId="{BFC85527-447B-4D85-B08A-057627D1D500}" srcOrd="29" destOrd="0" presId="urn:microsoft.com/office/officeart/2008/layout/LinedList"/>
    <dgm:cxn modelId="{0FC9F587-9809-442F-B6FA-8C6A124C4535}" type="presParOf" srcId="{BFC85527-447B-4D85-B08A-057627D1D500}" destId="{9C637EFD-9541-4B9C-ACE9-3C4C2D8FCDAB}" srcOrd="0" destOrd="0" presId="urn:microsoft.com/office/officeart/2008/layout/LinedList"/>
    <dgm:cxn modelId="{2AE7475D-0655-4767-856B-7735C0362127}" type="presParOf" srcId="{BFC85527-447B-4D85-B08A-057627D1D500}" destId="{0159722C-9740-47F4-ADB3-F0966F5CBA60}" srcOrd="1" destOrd="0" presId="urn:microsoft.com/office/officeart/2008/layout/LinedList"/>
    <dgm:cxn modelId="{CF40AF80-708D-4BB5-ADCA-3AC3551299C5}" type="presParOf" srcId="{5AFA2E5A-9B0B-44C3-9844-4130CE98233E}" destId="{935B974B-54E4-457B-97D1-9F648E9D71AD}" srcOrd="30" destOrd="0" presId="urn:microsoft.com/office/officeart/2008/layout/LinedList"/>
    <dgm:cxn modelId="{47D0C612-50E0-489C-91C2-4CB59FBD09AE}" type="presParOf" srcId="{5AFA2E5A-9B0B-44C3-9844-4130CE98233E}" destId="{74556779-0F71-47F2-A058-E53590B8B4A9}" srcOrd="31" destOrd="0" presId="urn:microsoft.com/office/officeart/2008/layout/LinedList"/>
    <dgm:cxn modelId="{7A999982-8CD7-4BDF-B46E-0693C0C02A8E}" type="presParOf" srcId="{74556779-0F71-47F2-A058-E53590B8B4A9}" destId="{3611BCCA-50EF-4C11-BD6A-54AEC8528AB3}" srcOrd="0" destOrd="0" presId="urn:microsoft.com/office/officeart/2008/layout/LinedList"/>
    <dgm:cxn modelId="{D0773B04-E13B-4B06-BAB4-180D605E96CC}" type="presParOf" srcId="{74556779-0F71-47F2-A058-E53590B8B4A9}" destId="{963C2040-8D61-4A76-8DC0-2B5010C8DF5E}" srcOrd="1" destOrd="0" presId="urn:microsoft.com/office/officeart/2008/layout/LinedList"/>
    <dgm:cxn modelId="{12FDB0D2-E41F-4A08-8740-D6E7BA42B774}" type="presParOf" srcId="{5AFA2E5A-9B0B-44C3-9844-4130CE98233E}" destId="{A43FF06E-D3BC-494A-B519-D3E287239613}" srcOrd="32" destOrd="0" presId="urn:microsoft.com/office/officeart/2008/layout/LinedList"/>
    <dgm:cxn modelId="{C05A9C3D-0379-4F5B-AB85-938800F56ABC}" type="presParOf" srcId="{5AFA2E5A-9B0B-44C3-9844-4130CE98233E}" destId="{DE3377B7-C032-4047-B185-F128BD8D7F16}" srcOrd="33" destOrd="0" presId="urn:microsoft.com/office/officeart/2008/layout/LinedList"/>
    <dgm:cxn modelId="{7BF256A9-EE63-4148-BC92-26066F93D610}" type="presParOf" srcId="{DE3377B7-C032-4047-B185-F128BD8D7F16}" destId="{2D3DC67D-33D7-4BE8-B6B9-75E8E9124A2E}" srcOrd="0" destOrd="0" presId="urn:microsoft.com/office/officeart/2008/layout/LinedList"/>
    <dgm:cxn modelId="{E1DBA505-9D0F-4355-A425-B38CF93EAB36}" type="presParOf" srcId="{DE3377B7-C032-4047-B185-F128BD8D7F16}" destId="{10354FC4-7121-4660-8BA7-A9F7359EFC33}" srcOrd="1" destOrd="0" presId="urn:microsoft.com/office/officeart/2008/layout/LinedList"/>
    <dgm:cxn modelId="{6F2EAA24-03AA-4DCF-853C-6466D0EC2303}" type="presParOf" srcId="{5AFA2E5A-9B0B-44C3-9844-4130CE98233E}" destId="{4F8E0C8B-A37D-4CE6-B061-EFEE57932419}" srcOrd="34" destOrd="0" presId="urn:microsoft.com/office/officeart/2008/layout/LinedList"/>
    <dgm:cxn modelId="{26EE9985-0CE1-4B4A-A16A-CCE3026F87D4}" type="presParOf" srcId="{5AFA2E5A-9B0B-44C3-9844-4130CE98233E}" destId="{1F35458E-D4CD-4F48-876C-AF7B4C2031ED}" srcOrd="35" destOrd="0" presId="urn:microsoft.com/office/officeart/2008/layout/LinedList"/>
    <dgm:cxn modelId="{082DED5E-5606-458A-8921-A5C279D69964}" type="presParOf" srcId="{1F35458E-D4CD-4F48-876C-AF7B4C2031ED}" destId="{C0A60A32-3E44-41AC-8349-CED917744B99}" srcOrd="0" destOrd="0" presId="urn:microsoft.com/office/officeart/2008/layout/LinedList"/>
    <dgm:cxn modelId="{743E802C-011A-40C5-B114-7DEA9E3632FC}" type="presParOf" srcId="{1F35458E-D4CD-4F48-876C-AF7B4C2031ED}" destId="{CAA793AC-098C-4EF6-A332-011E79E2AAD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5B1160-F2E3-4F30-AB55-7205C01E6497}" type="doc">
      <dgm:prSet loTypeId="urn:microsoft.com/office/officeart/2009/3/layout/HorizontalOrganizationChart" loCatId="hierarchy" qsTypeId="urn:microsoft.com/office/officeart/2005/8/quickstyle/simple1" qsCatId="simple" csTypeId="urn:microsoft.com/office/officeart/2005/8/colors/colorful1" csCatId="colorful"/>
      <dgm:spPr/>
      <dgm:t>
        <a:bodyPr/>
        <a:lstStyle/>
        <a:p>
          <a:endParaRPr lang="en-US"/>
        </a:p>
      </dgm:t>
    </dgm:pt>
    <dgm:pt modelId="{1849EBBB-8FAC-4E0B-A5E7-4B4CEFA034BA}">
      <dgm:prSet/>
      <dgm:spPr/>
      <dgm:t>
        <a:bodyPr/>
        <a:lstStyle/>
        <a:p>
          <a:r>
            <a:rPr lang="en-US"/>
            <a:t>Uses </a:t>
          </a:r>
          <a:r>
            <a:rPr lang="en-US" b="1"/>
            <a:t>QA datasets</a:t>
          </a:r>
          <a:r>
            <a:rPr lang="en-US"/>
            <a:t>:</a:t>
          </a:r>
        </a:p>
      </dgm:t>
    </dgm:pt>
    <dgm:pt modelId="{AD06EEA8-FCCF-4CDA-9E6B-C964CC48D86C}" type="parTrans" cxnId="{CB58C030-D890-4DB1-B893-728B88945AF1}">
      <dgm:prSet/>
      <dgm:spPr/>
      <dgm:t>
        <a:bodyPr/>
        <a:lstStyle/>
        <a:p>
          <a:endParaRPr lang="en-US"/>
        </a:p>
      </dgm:t>
    </dgm:pt>
    <dgm:pt modelId="{B8F591B2-58AE-4B9A-AC44-149B3167F364}" type="sibTrans" cxnId="{CB58C030-D890-4DB1-B893-728B88945AF1}">
      <dgm:prSet/>
      <dgm:spPr/>
      <dgm:t>
        <a:bodyPr/>
        <a:lstStyle/>
        <a:p>
          <a:endParaRPr lang="en-US"/>
        </a:p>
      </dgm:t>
    </dgm:pt>
    <dgm:pt modelId="{2D40E602-35CE-48DD-B3AE-8EC6E2708C0A}">
      <dgm:prSet/>
      <dgm:spPr/>
      <dgm:t>
        <a:bodyPr/>
        <a:lstStyle/>
        <a:p>
          <a:r>
            <a:rPr lang="en-US" b="1"/>
            <a:t>Natural Questions (NQ)</a:t>
          </a:r>
          <a:r>
            <a:rPr lang="en-US"/>
            <a:t>, </a:t>
          </a:r>
          <a:r>
            <a:rPr lang="en-US" b="1"/>
            <a:t>TriviaQA</a:t>
          </a:r>
          <a:r>
            <a:rPr lang="en-US"/>
            <a:t>, </a:t>
          </a:r>
          <a:r>
            <a:rPr lang="en-US" b="1"/>
            <a:t>WebQuestions</a:t>
          </a:r>
          <a:r>
            <a:rPr lang="en-US"/>
            <a:t>, </a:t>
          </a:r>
          <a:r>
            <a:rPr lang="en-US" b="1"/>
            <a:t>CuratedTREC</a:t>
          </a:r>
          <a:r>
            <a:rPr lang="en-US"/>
            <a:t>.</a:t>
          </a:r>
        </a:p>
      </dgm:t>
    </dgm:pt>
    <dgm:pt modelId="{E3F24DD1-86AC-4CA2-83E4-65FEE6D5933D}" type="parTrans" cxnId="{E1AD2512-3FA2-4CD5-995E-A1F93B87246F}">
      <dgm:prSet/>
      <dgm:spPr/>
      <dgm:t>
        <a:bodyPr/>
        <a:lstStyle/>
        <a:p>
          <a:endParaRPr lang="en-US"/>
        </a:p>
      </dgm:t>
    </dgm:pt>
    <dgm:pt modelId="{1CBAF5E2-D2BD-4A24-AE54-094EF057A657}" type="sibTrans" cxnId="{E1AD2512-3FA2-4CD5-995E-A1F93B87246F}">
      <dgm:prSet/>
      <dgm:spPr/>
      <dgm:t>
        <a:bodyPr/>
        <a:lstStyle/>
        <a:p>
          <a:endParaRPr lang="en-US"/>
        </a:p>
      </dgm:t>
    </dgm:pt>
    <dgm:pt modelId="{70F95959-930A-4361-95DE-57AFD8CD8096}">
      <dgm:prSet/>
      <dgm:spPr/>
      <dgm:t>
        <a:bodyPr/>
        <a:lstStyle/>
        <a:p>
          <a:r>
            <a:rPr lang="en-US"/>
            <a:t>Knowledge sources:</a:t>
          </a:r>
        </a:p>
      </dgm:t>
    </dgm:pt>
    <dgm:pt modelId="{59F931D6-D40E-4CDB-A96D-2D7705F49277}" type="parTrans" cxnId="{B8D3A778-BF54-4123-AE01-43B7DF5106E2}">
      <dgm:prSet/>
      <dgm:spPr/>
      <dgm:t>
        <a:bodyPr/>
        <a:lstStyle/>
        <a:p>
          <a:endParaRPr lang="en-US"/>
        </a:p>
      </dgm:t>
    </dgm:pt>
    <dgm:pt modelId="{013826D4-C6A5-4B9E-93D6-91977615B5C7}" type="sibTrans" cxnId="{B8D3A778-BF54-4123-AE01-43B7DF5106E2}">
      <dgm:prSet/>
      <dgm:spPr/>
      <dgm:t>
        <a:bodyPr/>
        <a:lstStyle/>
        <a:p>
          <a:endParaRPr lang="en-US"/>
        </a:p>
      </dgm:t>
    </dgm:pt>
    <dgm:pt modelId="{DA5EAEF4-3126-406C-BA21-F93007E18290}">
      <dgm:prSet/>
      <dgm:spPr/>
      <dgm:t>
        <a:bodyPr/>
        <a:lstStyle/>
        <a:p>
          <a:r>
            <a:rPr lang="en-US" b="1"/>
            <a:t>Wikipedia</a:t>
          </a:r>
          <a:r>
            <a:rPr lang="en-US"/>
            <a:t> (latest dump) for general knowledge.</a:t>
          </a:r>
        </a:p>
      </dgm:t>
    </dgm:pt>
    <dgm:pt modelId="{B8CAB258-E424-4336-9667-5F76071AF777}" type="parTrans" cxnId="{FE6165B1-7E26-4325-A0AA-371289678060}">
      <dgm:prSet/>
      <dgm:spPr/>
      <dgm:t>
        <a:bodyPr/>
        <a:lstStyle/>
        <a:p>
          <a:endParaRPr lang="en-US"/>
        </a:p>
      </dgm:t>
    </dgm:pt>
    <dgm:pt modelId="{76D2D08C-9558-46AE-93C1-B38A3E7AF80B}" type="sibTrans" cxnId="{FE6165B1-7E26-4325-A0AA-371289678060}">
      <dgm:prSet/>
      <dgm:spPr/>
      <dgm:t>
        <a:bodyPr/>
        <a:lstStyle/>
        <a:p>
          <a:endParaRPr lang="en-US"/>
        </a:p>
      </dgm:t>
    </dgm:pt>
    <dgm:pt modelId="{AF742FC4-B24D-483E-91F7-867EB9A908EF}">
      <dgm:prSet/>
      <dgm:spPr/>
      <dgm:t>
        <a:bodyPr/>
        <a:lstStyle/>
        <a:p>
          <a:r>
            <a:rPr lang="en-US" b="1"/>
            <a:t>ArXiv</a:t>
          </a:r>
          <a:r>
            <a:rPr lang="en-US"/>
            <a:t> for </a:t>
          </a:r>
          <a:r>
            <a:rPr lang="en-US" b="1"/>
            <a:t>scientific research</a:t>
          </a:r>
          <a:r>
            <a:rPr lang="en-US"/>
            <a:t>.</a:t>
          </a:r>
        </a:p>
      </dgm:t>
    </dgm:pt>
    <dgm:pt modelId="{096BCF3D-D1EA-46D3-A41F-9EFA19DAC919}" type="parTrans" cxnId="{C47E922E-B4A9-4641-8854-1E476427136E}">
      <dgm:prSet/>
      <dgm:spPr/>
      <dgm:t>
        <a:bodyPr/>
        <a:lstStyle/>
        <a:p>
          <a:endParaRPr lang="en-US"/>
        </a:p>
      </dgm:t>
    </dgm:pt>
    <dgm:pt modelId="{C556D951-B8B0-444E-8009-BA50FBD97D22}" type="sibTrans" cxnId="{C47E922E-B4A9-4641-8854-1E476427136E}">
      <dgm:prSet/>
      <dgm:spPr/>
      <dgm:t>
        <a:bodyPr/>
        <a:lstStyle/>
        <a:p>
          <a:endParaRPr lang="en-US"/>
        </a:p>
      </dgm:t>
    </dgm:pt>
    <dgm:pt modelId="{19FC6877-A94F-4704-A60E-4C9527B54635}">
      <dgm:prSet/>
      <dgm:spPr/>
      <dgm:t>
        <a:bodyPr/>
        <a:lstStyle/>
        <a:p>
          <a:r>
            <a:rPr lang="en-US" b="1"/>
            <a:t>PubMed</a:t>
          </a:r>
          <a:r>
            <a:rPr lang="en-US"/>
            <a:t> for </a:t>
          </a:r>
          <a:r>
            <a:rPr lang="en-US" b="1"/>
            <a:t>medical queries</a:t>
          </a:r>
          <a:r>
            <a:rPr lang="en-US"/>
            <a:t>.</a:t>
          </a:r>
        </a:p>
      </dgm:t>
    </dgm:pt>
    <dgm:pt modelId="{875F8F26-0120-414B-A6A7-BD805B2098FE}" type="parTrans" cxnId="{C56BA1AF-BE41-4CFF-A4C6-AF9D577424E5}">
      <dgm:prSet/>
      <dgm:spPr/>
      <dgm:t>
        <a:bodyPr/>
        <a:lstStyle/>
        <a:p>
          <a:endParaRPr lang="en-US"/>
        </a:p>
      </dgm:t>
    </dgm:pt>
    <dgm:pt modelId="{6DEB30A7-3F49-4A53-B8A3-868C97C2ECB9}" type="sibTrans" cxnId="{C56BA1AF-BE41-4CFF-A4C6-AF9D577424E5}">
      <dgm:prSet/>
      <dgm:spPr/>
      <dgm:t>
        <a:bodyPr/>
        <a:lstStyle/>
        <a:p>
          <a:endParaRPr lang="en-US"/>
        </a:p>
      </dgm:t>
    </dgm:pt>
    <dgm:pt modelId="{CAB59EAB-9171-42EA-A6D8-FBC5B8D607E4}">
      <dgm:prSet/>
      <dgm:spPr/>
      <dgm:t>
        <a:bodyPr/>
        <a:lstStyle/>
        <a:p>
          <a:r>
            <a:rPr lang="en-US" b="1"/>
            <a:t>Enables real-time updates</a:t>
          </a:r>
          <a:r>
            <a:rPr lang="en-US"/>
            <a:t> without retraining the model.</a:t>
          </a:r>
        </a:p>
      </dgm:t>
    </dgm:pt>
    <dgm:pt modelId="{305C8D85-252C-43FB-9C42-6F09F4B352F3}" type="parTrans" cxnId="{6B0E6C11-825B-47E7-B986-8EF2AFBAB420}">
      <dgm:prSet/>
      <dgm:spPr/>
      <dgm:t>
        <a:bodyPr/>
        <a:lstStyle/>
        <a:p>
          <a:endParaRPr lang="en-US"/>
        </a:p>
      </dgm:t>
    </dgm:pt>
    <dgm:pt modelId="{90B6E109-F417-4BD6-9814-39CB00EA70E0}" type="sibTrans" cxnId="{6B0E6C11-825B-47E7-B986-8EF2AFBAB420}">
      <dgm:prSet/>
      <dgm:spPr/>
      <dgm:t>
        <a:bodyPr/>
        <a:lstStyle/>
        <a:p>
          <a:endParaRPr lang="en-US"/>
        </a:p>
      </dgm:t>
    </dgm:pt>
    <dgm:pt modelId="{88684EF4-76B1-41E3-A15F-38A9EC52036E}" type="pres">
      <dgm:prSet presAssocID="{0A5B1160-F2E3-4F30-AB55-7205C01E6497}" presName="hierChild1" presStyleCnt="0">
        <dgm:presLayoutVars>
          <dgm:orgChart val="1"/>
          <dgm:chPref val="1"/>
          <dgm:dir/>
          <dgm:animOne val="branch"/>
          <dgm:animLvl val="lvl"/>
          <dgm:resizeHandles/>
        </dgm:presLayoutVars>
      </dgm:prSet>
      <dgm:spPr/>
    </dgm:pt>
    <dgm:pt modelId="{6D163040-DA7C-4491-9710-CF1D48E64008}" type="pres">
      <dgm:prSet presAssocID="{1849EBBB-8FAC-4E0B-A5E7-4B4CEFA034BA}" presName="hierRoot1" presStyleCnt="0">
        <dgm:presLayoutVars>
          <dgm:hierBranch val="init"/>
        </dgm:presLayoutVars>
      </dgm:prSet>
      <dgm:spPr/>
    </dgm:pt>
    <dgm:pt modelId="{62783E48-8871-4FA5-9C46-3BF80C5C3F0E}" type="pres">
      <dgm:prSet presAssocID="{1849EBBB-8FAC-4E0B-A5E7-4B4CEFA034BA}" presName="rootComposite1" presStyleCnt="0"/>
      <dgm:spPr/>
    </dgm:pt>
    <dgm:pt modelId="{630C1D7F-E6D8-431E-A1CC-2BABA5D84472}" type="pres">
      <dgm:prSet presAssocID="{1849EBBB-8FAC-4E0B-A5E7-4B4CEFA034BA}" presName="rootText1" presStyleLbl="node0" presStyleIdx="0" presStyleCnt="3">
        <dgm:presLayoutVars>
          <dgm:chPref val="3"/>
        </dgm:presLayoutVars>
      </dgm:prSet>
      <dgm:spPr/>
    </dgm:pt>
    <dgm:pt modelId="{6AEA03A7-48A1-4DFB-88E8-8AAED02C9E98}" type="pres">
      <dgm:prSet presAssocID="{1849EBBB-8FAC-4E0B-A5E7-4B4CEFA034BA}" presName="rootConnector1" presStyleLbl="node1" presStyleIdx="0" presStyleCnt="0"/>
      <dgm:spPr/>
    </dgm:pt>
    <dgm:pt modelId="{2EF3BD02-DFD9-4334-BB2C-185F779362C1}" type="pres">
      <dgm:prSet presAssocID="{1849EBBB-8FAC-4E0B-A5E7-4B4CEFA034BA}" presName="hierChild2" presStyleCnt="0"/>
      <dgm:spPr/>
    </dgm:pt>
    <dgm:pt modelId="{F52AF32F-BDC3-4053-B0D4-C996EDC4F2BB}" type="pres">
      <dgm:prSet presAssocID="{E3F24DD1-86AC-4CA2-83E4-65FEE6D5933D}" presName="Name64" presStyleLbl="parChTrans1D2" presStyleIdx="0" presStyleCnt="4"/>
      <dgm:spPr/>
    </dgm:pt>
    <dgm:pt modelId="{CD6FCF41-8794-44AC-BE2D-F8FB15D07A0A}" type="pres">
      <dgm:prSet presAssocID="{2D40E602-35CE-48DD-B3AE-8EC6E2708C0A}" presName="hierRoot2" presStyleCnt="0">
        <dgm:presLayoutVars>
          <dgm:hierBranch val="init"/>
        </dgm:presLayoutVars>
      </dgm:prSet>
      <dgm:spPr/>
    </dgm:pt>
    <dgm:pt modelId="{C0E1AE4C-5B95-4A88-B875-E5BA1CA72980}" type="pres">
      <dgm:prSet presAssocID="{2D40E602-35CE-48DD-B3AE-8EC6E2708C0A}" presName="rootComposite" presStyleCnt="0"/>
      <dgm:spPr/>
    </dgm:pt>
    <dgm:pt modelId="{1A5DF0F1-F18B-4A0B-AE1B-BF0BE8D40823}" type="pres">
      <dgm:prSet presAssocID="{2D40E602-35CE-48DD-B3AE-8EC6E2708C0A}" presName="rootText" presStyleLbl="node2" presStyleIdx="0" presStyleCnt="4">
        <dgm:presLayoutVars>
          <dgm:chPref val="3"/>
        </dgm:presLayoutVars>
      </dgm:prSet>
      <dgm:spPr/>
    </dgm:pt>
    <dgm:pt modelId="{5693BC32-8400-42C8-BF8C-7806BC2465DC}" type="pres">
      <dgm:prSet presAssocID="{2D40E602-35CE-48DD-B3AE-8EC6E2708C0A}" presName="rootConnector" presStyleLbl="node2" presStyleIdx="0" presStyleCnt="4"/>
      <dgm:spPr/>
    </dgm:pt>
    <dgm:pt modelId="{DEE25674-372D-4520-95E9-536F457ED074}" type="pres">
      <dgm:prSet presAssocID="{2D40E602-35CE-48DD-B3AE-8EC6E2708C0A}" presName="hierChild4" presStyleCnt="0"/>
      <dgm:spPr/>
    </dgm:pt>
    <dgm:pt modelId="{2E15123E-F92B-4F07-A09F-8FADC945CA6F}" type="pres">
      <dgm:prSet presAssocID="{2D40E602-35CE-48DD-B3AE-8EC6E2708C0A}" presName="hierChild5" presStyleCnt="0"/>
      <dgm:spPr/>
    </dgm:pt>
    <dgm:pt modelId="{D6305110-0C0F-4BBC-88E3-1533CBE29A0E}" type="pres">
      <dgm:prSet presAssocID="{1849EBBB-8FAC-4E0B-A5E7-4B4CEFA034BA}" presName="hierChild3" presStyleCnt="0"/>
      <dgm:spPr/>
    </dgm:pt>
    <dgm:pt modelId="{F07115EF-1902-431A-A5A4-15B6CDC5B416}" type="pres">
      <dgm:prSet presAssocID="{70F95959-930A-4361-95DE-57AFD8CD8096}" presName="hierRoot1" presStyleCnt="0">
        <dgm:presLayoutVars>
          <dgm:hierBranch val="init"/>
        </dgm:presLayoutVars>
      </dgm:prSet>
      <dgm:spPr/>
    </dgm:pt>
    <dgm:pt modelId="{14E01D84-B8A3-4FE8-9F36-C005F07A3F90}" type="pres">
      <dgm:prSet presAssocID="{70F95959-930A-4361-95DE-57AFD8CD8096}" presName="rootComposite1" presStyleCnt="0"/>
      <dgm:spPr/>
    </dgm:pt>
    <dgm:pt modelId="{1EAD866E-8281-4DDC-9CF6-4D33F7E5B3C4}" type="pres">
      <dgm:prSet presAssocID="{70F95959-930A-4361-95DE-57AFD8CD8096}" presName="rootText1" presStyleLbl="node0" presStyleIdx="1" presStyleCnt="3">
        <dgm:presLayoutVars>
          <dgm:chPref val="3"/>
        </dgm:presLayoutVars>
      </dgm:prSet>
      <dgm:spPr/>
    </dgm:pt>
    <dgm:pt modelId="{6AEFAC82-E671-403D-9BDD-7A48AC756BE9}" type="pres">
      <dgm:prSet presAssocID="{70F95959-930A-4361-95DE-57AFD8CD8096}" presName="rootConnector1" presStyleLbl="node1" presStyleIdx="0" presStyleCnt="0"/>
      <dgm:spPr/>
    </dgm:pt>
    <dgm:pt modelId="{86A91730-F06C-4BAA-B5EC-DFC69A3945CD}" type="pres">
      <dgm:prSet presAssocID="{70F95959-930A-4361-95DE-57AFD8CD8096}" presName="hierChild2" presStyleCnt="0"/>
      <dgm:spPr/>
    </dgm:pt>
    <dgm:pt modelId="{9C5831C8-3388-46B0-B499-FE094722F047}" type="pres">
      <dgm:prSet presAssocID="{B8CAB258-E424-4336-9667-5F76071AF777}" presName="Name64" presStyleLbl="parChTrans1D2" presStyleIdx="1" presStyleCnt="4"/>
      <dgm:spPr/>
    </dgm:pt>
    <dgm:pt modelId="{C7BA53EA-50EB-41E3-BFB8-BF2C6E66879E}" type="pres">
      <dgm:prSet presAssocID="{DA5EAEF4-3126-406C-BA21-F93007E18290}" presName="hierRoot2" presStyleCnt="0">
        <dgm:presLayoutVars>
          <dgm:hierBranch val="init"/>
        </dgm:presLayoutVars>
      </dgm:prSet>
      <dgm:spPr/>
    </dgm:pt>
    <dgm:pt modelId="{D7FCD119-2CD7-4BD6-B50C-6BB2300689B0}" type="pres">
      <dgm:prSet presAssocID="{DA5EAEF4-3126-406C-BA21-F93007E18290}" presName="rootComposite" presStyleCnt="0"/>
      <dgm:spPr/>
    </dgm:pt>
    <dgm:pt modelId="{4F86E4A3-6766-4981-9B62-A0FB129B0228}" type="pres">
      <dgm:prSet presAssocID="{DA5EAEF4-3126-406C-BA21-F93007E18290}" presName="rootText" presStyleLbl="node2" presStyleIdx="1" presStyleCnt="4">
        <dgm:presLayoutVars>
          <dgm:chPref val="3"/>
        </dgm:presLayoutVars>
      </dgm:prSet>
      <dgm:spPr/>
    </dgm:pt>
    <dgm:pt modelId="{35434480-5DC4-48AA-8F02-54D6F27AE886}" type="pres">
      <dgm:prSet presAssocID="{DA5EAEF4-3126-406C-BA21-F93007E18290}" presName="rootConnector" presStyleLbl="node2" presStyleIdx="1" presStyleCnt="4"/>
      <dgm:spPr/>
    </dgm:pt>
    <dgm:pt modelId="{09478130-CA92-4AB2-BDFD-361960D3D964}" type="pres">
      <dgm:prSet presAssocID="{DA5EAEF4-3126-406C-BA21-F93007E18290}" presName="hierChild4" presStyleCnt="0"/>
      <dgm:spPr/>
    </dgm:pt>
    <dgm:pt modelId="{33C4C80B-7055-4E12-A0C4-4323060BBC8F}" type="pres">
      <dgm:prSet presAssocID="{DA5EAEF4-3126-406C-BA21-F93007E18290}" presName="hierChild5" presStyleCnt="0"/>
      <dgm:spPr/>
    </dgm:pt>
    <dgm:pt modelId="{0DAB15F7-C2A6-4FEF-8E22-76F207A8C58F}" type="pres">
      <dgm:prSet presAssocID="{096BCF3D-D1EA-46D3-A41F-9EFA19DAC919}" presName="Name64" presStyleLbl="parChTrans1D2" presStyleIdx="2" presStyleCnt="4"/>
      <dgm:spPr/>
    </dgm:pt>
    <dgm:pt modelId="{6BC1A399-FEA1-4B0C-9464-63F13C9CE705}" type="pres">
      <dgm:prSet presAssocID="{AF742FC4-B24D-483E-91F7-867EB9A908EF}" presName="hierRoot2" presStyleCnt="0">
        <dgm:presLayoutVars>
          <dgm:hierBranch val="init"/>
        </dgm:presLayoutVars>
      </dgm:prSet>
      <dgm:spPr/>
    </dgm:pt>
    <dgm:pt modelId="{ECAECCC6-F9F1-415E-8D58-195E7E0C7812}" type="pres">
      <dgm:prSet presAssocID="{AF742FC4-B24D-483E-91F7-867EB9A908EF}" presName="rootComposite" presStyleCnt="0"/>
      <dgm:spPr/>
    </dgm:pt>
    <dgm:pt modelId="{D5C8B8C6-1E04-4771-AE65-5ED96FAAC74B}" type="pres">
      <dgm:prSet presAssocID="{AF742FC4-B24D-483E-91F7-867EB9A908EF}" presName="rootText" presStyleLbl="node2" presStyleIdx="2" presStyleCnt="4">
        <dgm:presLayoutVars>
          <dgm:chPref val="3"/>
        </dgm:presLayoutVars>
      </dgm:prSet>
      <dgm:spPr/>
    </dgm:pt>
    <dgm:pt modelId="{FD3F471E-0EF9-4278-9985-1B08DB9EABBB}" type="pres">
      <dgm:prSet presAssocID="{AF742FC4-B24D-483E-91F7-867EB9A908EF}" presName="rootConnector" presStyleLbl="node2" presStyleIdx="2" presStyleCnt="4"/>
      <dgm:spPr/>
    </dgm:pt>
    <dgm:pt modelId="{FF033AD5-D195-4646-845B-F3E463451C17}" type="pres">
      <dgm:prSet presAssocID="{AF742FC4-B24D-483E-91F7-867EB9A908EF}" presName="hierChild4" presStyleCnt="0"/>
      <dgm:spPr/>
    </dgm:pt>
    <dgm:pt modelId="{5CEBB47F-95F4-44B8-AFE0-3B64E43F5AE0}" type="pres">
      <dgm:prSet presAssocID="{AF742FC4-B24D-483E-91F7-867EB9A908EF}" presName="hierChild5" presStyleCnt="0"/>
      <dgm:spPr/>
    </dgm:pt>
    <dgm:pt modelId="{A798B66D-172B-4BE2-ACD7-09FD8039FEFC}" type="pres">
      <dgm:prSet presAssocID="{875F8F26-0120-414B-A6A7-BD805B2098FE}" presName="Name64" presStyleLbl="parChTrans1D2" presStyleIdx="3" presStyleCnt="4"/>
      <dgm:spPr/>
    </dgm:pt>
    <dgm:pt modelId="{BFCAD317-F867-47CB-84CB-7328C9FBAB62}" type="pres">
      <dgm:prSet presAssocID="{19FC6877-A94F-4704-A60E-4C9527B54635}" presName="hierRoot2" presStyleCnt="0">
        <dgm:presLayoutVars>
          <dgm:hierBranch val="init"/>
        </dgm:presLayoutVars>
      </dgm:prSet>
      <dgm:spPr/>
    </dgm:pt>
    <dgm:pt modelId="{EC7C7E21-B8F5-4FE8-82A3-3DE5112AC6EA}" type="pres">
      <dgm:prSet presAssocID="{19FC6877-A94F-4704-A60E-4C9527B54635}" presName="rootComposite" presStyleCnt="0"/>
      <dgm:spPr/>
    </dgm:pt>
    <dgm:pt modelId="{214647BA-A480-4412-99D7-EBB5018E0D6D}" type="pres">
      <dgm:prSet presAssocID="{19FC6877-A94F-4704-A60E-4C9527B54635}" presName="rootText" presStyleLbl="node2" presStyleIdx="3" presStyleCnt="4">
        <dgm:presLayoutVars>
          <dgm:chPref val="3"/>
        </dgm:presLayoutVars>
      </dgm:prSet>
      <dgm:spPr/>
    </dgm:pt>
    <dgm:pt modelId="{1E14DFE9-71C0-482D-B271-093BE039B5AA}" type="pres">
      <dgm:prSet presAssocID="{19FC6877-A94F-4704-A60E-4C9527B54635}" presName="rootConnector" presStyleLbl="node2" presStyleIdx="3" presStyleCnt="4"/>
      <dgm:spPr/>
    </dgm:pt>
    <dgm:pt modelId="{94670D54-CA7E-41E8-91D5-0C9B7941887F}" type="pres">
      <dgm:prSet presAssocID="{19FC6877-A94F-4704-A60E-4C9527B54635}" presName="hierChild4" presStyleCnt="0"/>
      <dgm:spPr/>
    </dgm:pt>
    <dgm:pt modelId="{56BCDDFF-46DB-4169-A0EF-70A8FF6A7D02}" type="pres">
      <dgm:prSet presAssocID="{19FC6877-A94F-4704-A60E-4C9527B54635}" presName="hierChild5" presStyleCnt="0"/>
      <dgm:spPr/>
    </dgm:pt>
    <dgm:pt modelId="{EDEEA669-DD44-40B7-BA27-DC06AA9ABCC5}" type="pres">
      <dgm:prSet presAssocID="{70F95959-930A-4361-95DE-57AFD8CD8096}" presName="hierChild3" presStyleCnt="0"/>
      <dgm:spPr/>
    </dgm:pt>
    <dgm:pt modelId="{87B50B3A-B0F4-46EF-811B-0D262804341B}" type="pres">
      <dgm:prSet presAssocID="{CAB59EAB-9171-42EA-A6D8-FBC5B8D607E4}" presName="hierRoot1" presStyleCnt="0">
        <dgm:presLayoutVars>
          <dgm:hierBranch val="init"/>
        </dgm:presLayoutVars>
      </dgm:prSet>
      <dgm:spPr/>
    </dgm:pt>
    <dgm:pt modelId="{44D73081-431C-4EBF-A4D9-C430FDE383B5}" type="pres">
      <dgm:prSet presAssocID="{CAB59EAB-9171-42EA-A6D8-FBC5B8D607E4}" presName="rootComposite1" presStyleCnt="0"/>
      <dgm:spPr/>
    </dgm:pt>
    <dgm:pt modelId="{3ED4F2F1-E114-414F-B98D-EEFCCC913CE9}" type="pres">
      <dgm:prSet presAssocID="{CAB59EAB-9171-42EA-A6D8-FBC5B8D607E4}" presName="rootText1" presStyleLbl="node0" presStyleIdx="2" presStyleCnt="3">
        <dgm:presLayoutVars>
          <dgm:chPref val="3"/>
        </dgm:presLayoutVars>
      </dgm:prSet>
      <dgm:spPr/>
    </dgm:pt>
    <dgm:pt modelId="{1E0D6E30-25B8-419C-992B-66203C1FCE25}" type="pres">
      <dgm:prSet presAssocID="{CAB59EAB-9171-42EA-A6D8-FBC5B8D607E4}" presName="rootConnector1" presStyleLbl="node1" presStyleIdx="0" presStyleCnt="0"/>
      <dgm:spPr/>
    </dgm:pt>
    <dgm:pt modelId="{202231BA-6B93-413A-B398-D61496FF9AD2}" type="pres">
      <dgm:prSet presAssocID="{CAB59EAB-9171-42EA-A6D8-FBC5B8D607E4}" presName="hierChild2" presStyleCnt="0"/>
      <dgm:spPr/>
    </dgm:pt>
    <dgm:pt modelId="{AAB5557F-D522-4ADB-9E5F-BA3AEFA07615}" type="pres">
      <dgm:prSet presAssocID="{CAB59EAB-9171-42EA-A6D8-FBC5B8D607E4}" presName="hierChild3" presStyleCnt="0"/>
      <dgm:spPr/>
    </dgm:pt>
  </dgm:ptLst>
  <dgm:cxnLst>
    <dgm:cxn modelId="{C144E907-71A8-43CF-ABC2-37CB69E31627}" type="presOf" srcId="{CAB59EAB-9171-42EA-A6D8-FBC5B8D607E4}" destId="{3ED4F2F1-E114-414F-B98D-EEFCCC913CE9}" srcOrd="0" destOrd="0" presId="urn:microsoft.com/office/officeart/2009/3/layout/HorizontalOrganizationChart"/>
    <dgm:cxn modelId="{54137D09-2023-4757-A343-671F6FA6B831}" type="presOf" srcId="{DA5EAEF4-3126-406C-BA21-F93007E18290}" destId="{35434480-5DC4-48AA-8F02-54D6F27AE886}" srcOrd="1" destOrd="0" presId="urn:microsoft.com/office/officeart/2009/3/layout/HorizontalOrganizationChart"/>
    <dgm:cxn modelId="{225D160D-4F4F-427F-A840-C887EF8D4B41}" type="presOf" srcId="{2D40E602-35CE-48DD-B3AE-8EC6E2708C0A}" destId="{1A5DF0F1-F18B-4A0B-AE1B-BF0BE8D40823}" srcOrd="0" destOrd="0" presId="urn:microsoft.com/office/officeart/2009/3/layout/HorizontalOrganizationChart"/>
    <dgm:cxn modelId="{6B0E6C11-825B-47E7-B986-8EF2AFBAB420}" srcId="{0A5B1160-F2E3-4F30-AB55-7205C01E6497}" destId="{CAB59EAB-9171-42EA-A6D8-FBC5B8D607E4}" srcOrd="2" destOrd="0" parTransId="{305C8D85-252C-43FB-9C42-6F09F4B352F3}" sibTransId="{90B6E109-F417-4BD6-9814-39CB00EA70E0}"/>
    <dgm:cxn modelId="{E1AD2512-3FA2-4CD5-995E-A1F93B87246F}" srcId="{1849EBBB-8FAC-4E0B-A5E7-4B4CEFA034BA}" destId="{2D40E602-35CE-48DD-B3AE-8EC6E2708C0A}" srcOrd="0" destOrd="0" parTransId="{E3F24DD1-86AC-4CA2-83E4-65FEE6D5933D}" sibTransId="{1CBAF5E2-D2BD-4A24-AE54-094EF057A657}"/>
    <dgm:cxn modelId="{F776C015-96F0-4489-B698-44B07AEB9461}" type="presOf" srcId="{DA5EAEF4-3126-406C-BA21-F93007E18290}" destId="{4F86E4A3-6766-4981-9B62-A0FB129B0228}" srcOrd="0" destOrd="0" presId="urn:microsoft.com/office/officeart/2009/3/layout/HorizontalOrganizationChart"/>
    <dgm:cxn modelId="{3C87D817-6941-46B2-83FB-0968DFBE9701}" type="presOf" srcId="{AF742FC4-B24D-483E-91F7-867EB9A908EF}" destId="{FD3F471E-0EF9-4278-9985-1B08DB9EABBB}" srcOrd="1" destOrd="0" presId="urn:microsoft.com/office/officeart/2009/3/layout/HorizontalOrganizationChart"/>
    <dgm:cxn modelId="{04947620-497C-467E-9BD5-4ACABF884E6F}" type="presOf" srcId="{E3F24DD1-86AC-4CA2-83E4-65FEE6D5933D}" destId="{F52AF32F-BDC3-4053-B0D4-C996EDC4F2BB}" srcOrd="0" destOrd="0" presId="urn:microsoft.com/office/officeart/2009/3/layout/HorizontalOrganizationChart"/>
    <dgm:cxn modelId="{E2374B29-262D-45A4-A751-75103755B271}" type="presOf" srcId="{875F8F26-0120-414B-A6A7-BD805B2098FE}" destId="{A798B66D-172B-4BE2-ACD7-09FD8039FEFC}" srcOrd="0" destOrd="0" presId="urn:microsoft.com/office/officeart/2009/3/layout/HorizontalOrganizationChart"/>
    <dgm:cxn modelId="{C47E922E-B4A9-4641-8854-1E476427136E}" srcId="{70F95959-930A-4361-95DE-57AFD8CD8096}" destId="{AF742FC4-B24D-483E-91F7-867EB9A908EF}" srcOrd="1" destOrd="0" parTransId="{096BCF3D-D1EA-46D3-A41F-9EFA19DAC919}" sibTransId="{C556D951-B8B0-444E-8009-BA50FBD97D22}"/>
    <dgm:cxn modelId="{4F1A952F-4846-4B1A-BAAD-2621CD193D3F}" type="presOf" srcId="{0A5B1160-F2E3-4F30-AB55-7205C01E6497}" destId="{88684EF4-76B1-41E3-A15F-38A9EC52036E}" srcOrd="0" destOrd="0" presId="urn:microsoft.com/office/officeart/2009/3/layout/HorizontalOrganizationChart"/>
    <dgm:cxn modelId="{CB58C030-D890-4DB1-B893-728B88945AF1}" srcId="{0A5B1160-F2E3-4F30-AB55-7205C01E6497}" destId="{1849EBBB-8FAC-4E0B-A5E7-4B4CEFA034BA}" srcOrd="0" destOrd="0" parTransId="{AD06EEA8-FCCF-4CDA-9E6B-C964CC48D86C}" sibTransId="{B8F591B2-58AE-4B9A-AC44-149B3167F364}"/>
    <dgm:cxn modelId="{F46CA831-D564-4A1D-AD07-BA97732D316A}" type="presOf" srcId="{70F95959-930A-4361-95DE-57AFD8CD8096}" destId="{6AEFAC82-E671-403D-9BDD-7A48AC756BE9}" srcOrd="1" destOrd="0" presId="urn:microsoft.com/office/officeart/2009/3/layout/HorizontalOrganizationChart"/>
    <dgm:cxn modelId="{D41E8A68-1960-4211-B0CA-0078ACD60616}" type="presOf" srcId="{1849EBBB-8FAC-4E0B-A5E7-4B4CEFA034BA}" destId="{6AEA03A7-48A1-4DFB-88E8-8AAED02C9E98}" srcOrd="1" destOrd="0" presId="urn:microsoft.com/office/officeart/2009/3/layout/HorizontalOrganizationChart"/>
    <dgm:cxn modelId="{ECBD1551-F87B-42E2-898B-85AE7588B843}" type="presOf" srcId="{AF742FC4-B24D-483E-91F7-867EB9A908EF}" destId="{D5C8B8C6-1E04-4771-AE65-5ED96FAAC74B}" srcOrd="0" destOrd="0" presId="urn:microsoft.com/office/officeart/2009/3/layout/HorizontalOrganizationChart"/>
    <dgm:cxn modelId="{9ADB9D58-F775-496C-9510-F9B403051F8C}" type="presOf" srcId="{1849EBBB-8FAC-4E0B-A5E7-4B4CEFA034BA}" destId="{630C1D7F-E6D8-431E-A1CC-2BABA5D84472}" srcOrd="0" destOrd="0" presId="urn:microsoft.com/office/officeart/2009/3/layout/HorizontalOrganizationChart"/>
    <dgm:cxn modelId="{B8D3A778-BF54-4123-AE01-43B7DF5106E2}" srcId="{0A5B1160-F2E3-4F30-AB55-7205C01E6497}" destId="{70F95959-930A-4361-95DE-57AFD8CD8096}" srcOrd="1" destOrd="0" parTransId="{59F931D6-D40E-4CDB-A96D-2D7705F49277}" sibTransId="{013826D4-C6A5-4B9E-93D6-91977615B5C7}"/>
    <dgm:cxn modelId="{E0DEDF86-D4A0-4254-8A47-20F3CCFEB99A}" type="presOf" srcId="{2D40E602-35CE-48DD-B3AE-8EC6E2708C0A}" destId="{5693BC32-8400-42C8-BF8C-7806BC2465DC}" srcOrd="1" destOrd="0" presId="urn:microsoft.com/office/officeart/2009/3/layout/HorizontalOrganizationChart"/>
    <dgm:cxn modelId="{E9770194-B67B-42CE-A2B0-46FEBA3799D2}" type="presOf" srcId="{19FC6877-A94F-4704-A60E-4C9527B54635}" destId="{1E14DFE9-71C0-482D-B271-093BE039B5AA}" srcOrd="1" destOrd="0" presId="urn:microsoft.com/office/officeart/2009/3/layout/HorizontalOrganizationChart"/>
    <dgm:cxn modelId="{7A2F1496-4E69-4138-8885-0203B4FB2B5B}" type="presOf" srcId="{19FC6877-A94F-4704-A60E-4C9527B54635}" destId="{214647BA-A480-4412-99D7-EBB5018E0D6D}" srcOrd="0" destOrd="0" presId="urn:microsoft.com/office/officeart/2009/3/layout/HorizontalOrganizationChart"/>
    <dgm:cxn modelId="{804C14A8-3578-4551-B88F-5596A6D90F83}" type="presOf" srcId="{096BCF3D-D1EA-46D3-A41F-9EFA19DAC919}" destId="{0DAB15F7-C2A6-4FEF-8E22-76F207A8C58F}" srcOrd="0" destOrd="0" presId="urn:microsoft.com/office/officeart/2009/3/layout/HorizontalOrganizationChart"/>
    <dgm:cxn modelId="{C56BA1AF-BE41-4CFF-A4C6-AF9D577424E5}" srcId="{70F95959-930A-4361-95DE-57AFD8CD8096}" destId="{19FC6877-A94F-4704-A60E-4C9527B54635}" srcOrd="2" destOrd="0" parTransId="{875F8F26-0120-414B-A6A7-BD805B2098FE}" sibTransId="{6DEB30A7-3F49-4A53-B8A3-868C97C2ECB9}"/>
    <dgm:cxn modelId="{FE6165B1-7E26-4325-A0AA-371289678060}" srcId="{70F95959-930A-4361-95DE-57AFD8CD8096}" destId="{DA5EAEF4-3126-406C-BA21-F93007E18290}" srcOrd="0" destOrd="0" parTransId="{B8CAB258-E424-4336-9667-5F76071AF777}" sibTransId="{76D2D08C-9558-46AE-93C1-B38A3E7AF80B}"/>
    <dgm:cxn modelId="{A05881B2-06AE-4504-9634-3C052D5B798D}" type="presOf" srcId="{CAB59EAB-9171-42EA-A6D8-FBC5B8D607E4}" destId="{1E0D6E30-25B8-419C-992B-66203C1FCE25}" srcOrd="1" destOrd="0" presId="urn:microsoft.com/office/officeart/2009/3/layout/HorizontalOrganizationChart"/>
    <dgm:cxn modelId="{8F4A16BA-FAA3-457E-92D8-BBE127C8AC36}" type="presOf" srcId="{B8CAB258-E424-4336-9667-5F76071AF777}" destId="{9C5831C8-3388-46B0-B499-FE094722F047}" srcOrd="0" destOrd="0" presId="urn:microsoft.com/office/officeart/2009/3/layout/HorizontalOrganizationChart"/>
    <dgm:cxn modelId="{3973DAC7-B05D-4E96-93C9-BFCA632D904D}" type="presOf" srcId="{70F95959-930A-4361-95DE-57AFD8CD8096}" destId="{1EAD866E-8281-4DDC-9CF6-4D33F7E5B3C4}" srcOrd="0" destOrd="0" presId="urn:microsoft.com/office/officeart/2009/3/layout/HorizontalOrganizationChart"/>
    <dgm:cxn modelId="{52198C2D-67FE-4B0B-A33F-46AF9E7A2E7F}" type="presParOf" srcId="{88684EF4-76B1-41E3-A15F-38A9EC52036E}" destId="{6D163040-DA7C-4491-9710-CF1D48E64008}" srcOrd="0" destOrd="0" presId="urn:microsoft.com/office/officeart/2009/3/layout/HorizontalOrganizationChart"/>
    <dgm:cxn modelId="{C978B737-B8F0-480A-8361-09D05392DE9D}" type="presParOf" srcId="{6D163040-DA7C-4491-9710-CF1D48E64008}" destId="{62783E48-8871-4FA5-9C46-3BF80C5C3F0E}" srcOrd="0" destOrd="0" presId="urn:microsoft.com/office/officeart/2009/3/layout/HorizontalOrganizationChart"/>
    <dgm:cxn modelId="{C8256336-9F3A-4541-B9C7-457F342E6BED}" type="presParOf" srcId="{62783E48-8871-4FA5-9C46-3BF80C5C3F0E}" destId="{630C1D7F-E6D8-431E-A1CC-2BABA5D84472}" srcOrd="0" destOrd="0" presId="urn:microsoft.com/office/officeart/2009/3/layout/HorizontalOrganizationChart"/>
    <dgm:cxn modelId="{011A8B6C-7806-4FBF-A9CE-0FBF4098AAF5}" type="presParOf" srcId="{62783E48-8871-4FA5-9C46-3BF80C5C3F0E}" destId="{6AEA03A7-48A1-4DFB-88E8-8AAED02C9E98}" srcOrd="1" destOrd="0" presId="urn:microsoft.com/office/officeart/2009/3/layout/HorizontalOrganizationChart"/>
    <dgm:cxn modelId="{84B20836-E57C-477C-8EF3-FEC49323B6B9}" type="presParOf" srcId="{6D163040-DA7C-4491-9710-CF1D48E64008}" destId="{2EF3BD02-DFD9-4334-BB2C-185F779362C1}" srcOrd="1" destOrd="0" presId="urn:microsoft.com/office/officeart/2009/3/layout/HorizontalOrganizationChart"/>
    <dgm:cxn modelId="{68F8A10C-43CC-41DB-BD3F-E166F8680CAE}" type="presParOf" srcId="{2EF3BD02-DFD9-4334-BB2C-185F779362C1}" destId="{F52AF32F-BDC3-4053-B0D4-C996EDC4F2BB}" srcOrd="0" destOrd="0" presId="urn:microsoft.com/office/officeart/2009/3/layout/HorizontalOrganizationChart"/>
    <dgm:cxn modelId="{6DB25AA8-94C2-4797-960D-64107D4CEA26}" type="presParOf" srcId="{2EF3BD02-DFD9-4334-BB2C-185F779362C1}" destId="{CD6FCF41-8794-44AC-BE2D-F8FB15D07A0A}" srcOrd="1" destOrd="0" presId="urn:microsoft.com/office/officeart/2009/3/layout/HorizontalOrganizationChart"/>
    <dgm:cxn modelId="{63620EFB-B66B-46A2-9531-95411DAA2A08}" type="presParOf" srcId="{CD6FCF41-8794-44AC-BE2D-F8FB15D07A0A}" destId="{C0E1AE4C-5B95-4A88-B875-E5BA1CA72980}" srcOrd="0" destOrd="0" presId="urn:microsoft.com/office/officeart/2009/3/layout/HorizontalOrganizationChart"/>
    <dgm:cxn modelId="{A2AE3EFB-15C1-4C3D-9FD7-065AA0A94315}" type="presParOf" srcId="{C0E1AE4C-5B95-4A88-B875-E5BA1CA72980}" destId="{1A5DF0F1-F18B-4A0B-AE1B-BF0BE8D40823}" srcOrd="0" destOrd="0" presId="urn:microsoft.com/office/officeart/2009/3/layout/HorizontalOrganizationChart"/>
    <dgm:cxn modelId="{E13C432A-D8BF-4DF0-BC59-29B317A6362F}" type="presParOf" srcId="{C0E1AE4C-5B95-4A88-B875-E5BA1CA72980}" destId="{5693BC32-8400-42C8-BF8C-7806BC2465DC}" srcOrd="1" destOrd="0" presId="urn:microsoft.com/office/officeart/2009/3/layout/HorizontalOrganizationChart"/>
    <dgm:cxn modelId="{AEB4F274-ED33-47B0-B062-2739FCC74599}" type="presParOf" srcId="{CD6FCF41-8794-44AC-BE2D-F8FB15D07A0A}" destId="{DEE25674-372D-4520-95E9-536F457ED074}" srcOrd="1" destOrd="0" presId="urn:microsoft.com/office/officeart/2009/3/layout/HorizontalOrganizationChart"/>
    <dgm:cxn modelId="{C017EFE2-C67D-435C-B29C-27E7B5952A0D}" type="presParOf" srcId="{CD6FCF41-8794-44AC-BE2D-F8FB15D07A0A}" destId="{2E15123E-F92B-4F07-A09F-8FADC945CA6F}" srcOrd="2" destOrd="0" presId="urn:microsoft.com/office/officeart/2009/3/layout/HorizontalOrganizationChart"/>
    <dgm:cxn modelId="{6AA361AC-50F8-4282-9A09-EF0D7969704D}" type="presParOf" srcId="{6D163040-DA7C-4491-9710-CF1D48E64008}" destId="{D6305110-0C0F-4BBC-88E3-1533CBE29A0E}" srcOrd="2" destOrd="0" presId="urn:microsoft.com/office/officeart/2009/3/layout/HorizontalOrganizationChart"/>
    <dgm:cxn modelId="{7C76CF2B-E724-4A88-8B1F-0224E81B695B}" type="presParOf" srcId="{88684EF4-76B1-41E3-A15F-38A9EC52036E}" destId="{F07115EF-1902-431A-A5A4-15B6CDC5B416}" srcOrd="1" destOrd="0" presId="urn:microsoft.com/office/officeart/2009/3/layout/HorizontalOrganizationChart"/>
    <dgm:cxn modelId="{8EEDED57-BA5D-4616-B637-098726D55805}" type="presParOf" srcId="{F07115EF-1902-431A-A5A4-15B6CDC5B416}" destId="{14E01D84-B8A3-4FE8-9F36-C005F07A3F90}" srcOrd="0" destOrd="0" presId="urn:microsoft.com/office/officeart/2009/3/layout/HorizontalOrganizationChart"/>
    <dgm:cxn modelId="{20D7578C-F17E-4069-BCEF-6DD605D39B85}" type="presParOf" srcId="{14E01D84-B8A3-4FE8-9F36-C005F07A3F90}" destId="{1EAD866E-8281-4DDC-9CF6-4D33F7E5B3C4}" srcOrd="0" destOrd="0" presId="urn:microsoft.com/office/officeart/2009/3/layout/HorizontalOrganizationChart"/>
    <dgm:cxn modelId="{69C0B343-0D22-4AFE-A579-016E9A9F018D}" type="presParOf" srcId="{14E01D84-B8A3-4FE8-9F36-C005F07A3F90}" destId="{6AEFAC82-E671-403D-9BDD-7A48AC756BE9}" srcOrd="1" destOrd="0" presId="urn:microsoft.com/office/officeart/2009/3/layout/HorizontalOrganizationChart"/>
    <dgm:cxn modelId="{513D8A9A-4F6F-479E-87C2-21A563425042}" type="presParOf" srcId="{F07115EF-1902-431A-A5A4-15B6CDC5B416}" destId="{86A91730-F06C-4BAA-B5EC-DFC69A3945CD}" srcOrd="1" destOrd="0" presId="urn:microsoft.com/office/officeart/2009/3/layout/HorizontalOrganizationChart"/>
    <dgm:cxn modelId="{037D1EBD-C245-4CFF-B6A2-68298366629D}" type="presParOf" srcId="{86A91730-F06C-4BAA-B5EC-DFC69A3945CD}" destId="{9C5831C8-3388-46B0-B499-FE094722F047}" srcOrd="0" destOrd="0" presId="urn:microsoft.com/office/officeart/2009/3/layout/HorizontalOrganizationChart"/>
    <dgm:cxn modelId="{3F34DF67-5592-41BE-9CE7-2889F51D0D97}" type="presParOf" srcId="{86A91730-F06C-4BAA-B5EC-DFC69A3945CD}" destId="{C7BA53EA-50EB-41E3-BFB8-BF2C6E66879E}" srcOrd="1" destOrd="0" presId="urn:microsoft.com/office/officeart/2009/3/layout/HorizontalOrganizationChart"/>
    <dgm:cxn modelId="{D2D99BE2-DCC1-4397-A3E6-0DB4D0DA4CDC}" type="presParOf" srcId="{C7BA53EA-50EB-41E3-BFB8-BF2C6E66879E}" destId="{D7FCD119-2CD7-4BD6-B50C-6BB2300689B0}" srcOrd="0" destOrd="0" presId="urn:microsoft.com/office/officeart/2009/3/layout/HorizontalOrganizationChart"/>
    <dgm:cxn modelId="{4C51360C-032D-41D7-9CFB-A6C2FBCBAFAD}" type="presParOf" srcId="{D7FCD119-2CD7-4BD6-B50C-6BB2300689B0}" destId="{4F86E4A3-6766-4981-9B62-A0FB129B0228}" srcOrd="0" destOrd="0" presId="urn:microsoft.com/office/officeart/2009/3/layout/HorizontalOrganizationChart"/>
    <dgm:cxn modelId="{8D006247-72D4-4890-86DB-DCAC3B85EC56}" type="presParOf" srcId="{D7FCD119-2CD7-4BD6-B50C-6BB2300689B0}" destId="{35434480-5DC4-48AA-8F02-54D6F27AE886}" srcOrd="1" destOrd="0" presId="urn:microsoft.com/office/officeart/2009/3/layout/HorizontalOrganizationChart"/>
    <dgm:cxn modelId="{CE6195C7-7BBC-4656-87D8-6ABDD3DB103F}" type="presParOf" srcId="{C7BA53EA-50EB-41E3-BFB8-BF2C6E66879E}" destId="{09478130-CA92-4AB2-BDFD-361960D3D964}" srcOrd="1" destOrd="0" presId="urn:microsoft.com/office/officeart/2009/3/layout/HorizontalOrganizationChart"/>
    <dgm:cxn modelId="{705D72B8-D2D6-4F2F-A3FC-C84868405939}" type="presParOf" srcId="{C7BA53EA-50EB-41E3-BFB8-BF2C6E66879E}" destId="{33C4C80B-7055-4E12-A0C4-4323060BBC8F}" srcOrd="2" destOrd="0" presId="urn:microsoft.com/office/officeart/2009/3/layout/HorizontalOrganizationChart"/>
    <dgm:cxn modelId="{66FA7642-0D01-407F-8AD0-3F82E93AF888}" type="presParOf" srcId="{86A91730-F06C-4BAA-B5EC-DFC69A3945CD}" destId="{0DAB15F7-C2A6-4FEF-8E22-76F207A8C58F}" srcOrd="2" destOrd="0" presId="urn:microsoft.com/office/officeart/2009/3/layout/HorizontalOrganizationChart"/>
    <dgm:cxn modelId="{25A395C7-6589-44A6-8D44-1C3DF421DCEE}" type="presParOf" srcId="{86A91730-F06C-4BAA-B5EC-DFC69A3945CD}" destId="{6BC1A399-FEA1-4B0C-9464-63F13C9CE705}" srcOrd="3" destOrd="0" presId="urn:microsoft.com/office/officeart/2009/3/layout/HorizontalOrganizationChart"/>
    <dgm:cxn modelId="{3F83BA80-3B29-47DA-9C48-7649B4885063}" type="presParOf" srcId="{6BC1A399-FEA1-4B0C-9464-63F13C9CE705}" destId="{ECAECCC6-F9F1-415E-8D58-195E7E0C7812}" srcOrd="0" destOrd="0" presId="urn:microsoft.com/office/officeart/2009/3/layout/HorizontalOrganizationChart"/>
    <dgm:cxn modelId="{DD7208C3-E8A9-4410-9C3B-1039CC30B8D1}" type="presParOf" srcId="{ECAECCC6-F9F1-415E-8D58-195E7E0C7812}" destId="{D5C8B8C6-1E04-4771-AE65-5ED96FAAC74B}" srcOrd="0" destOrd="0" presId="urn:microsoft.com/office/officeart/2009/3/layout/HorizontalOrganizationChart"/>
    <dgm:cxn modelId="{E28C0CAA-B488-4374-B94A-66680ABF0CC1}" type="presParOf" srcId="{ECAECCC6-F9F1-415E-8D58-195E7E0C7812}" destId="{FD3F471E-0EF9-4278-9985-1B08DB9EABBB}" srcOrd="1" destOrd="0" presId="urn:microsoft.com/office/officeart/2009/3/layout/HorizontalOrganizationChart"/>
    <dgm:cxn modelId="{D88FC12C-8246-4AF9-8276-EE35112EB8F5}" type="presParOf" srcId="{6BC1A399-FEA1-4B0C-9464-63F13C9CE705}" destId="{FF033AD5-D195-4646-845B-F3E463451C17}" srcOrd="1" destOrd="0" presId="urn:microsoft.com/office/officeart/2009/3/layout/HorizontalOrganizationChart"/>
    <dgm:cxn modelId="{25188A29-90D2-4834-8B95-068CAF7536FB}" type="presParOf" srcId="{6BC1A399-FEA1-4B0C-9464-63F13C9CE705}" destId="{5CEBB47F-95F4-44B8-AFE0-3B64E43F5AE0}" srcOrd="2" destOrd="0" presId="urn:microsoft.com/office/officeart/2009/3/layout/HorizontalOrganizationChart"/>
    <dgm:cxn modelId="{135E7269-20D6-4D67-8E88-E2ADE56DAF94}" type="presParOf" srcId="{86A91730-F06C-4BAA-B5EC-DFC69A3945CD}" destId="{A798B66D-172B-4BE2-ACD7-09FD8039FEFC}" srcOrd="4" destOrd="0" presId="urn:microsoft.com/office/officeart/2009/3/layout/HorizontalOrganizationChart"/>
    <dgm:cxn modelId="{E8B8E2F7-771C-4962-AD08-EB55205E1D28}" type="presParOf" srcId="{86A91730-F06C-4BAA-B5EC-DFC69A3945CD}" destId="{BFCAD317-F867-47CB-84CB-7328C9FBAB62}" srcOrd="5" destOrd="0" presId="urn:microsoft.com/office/officeart/2009/3/layout/HorizontalOrganizationChart"/>
    <dgm:cxn modelId="{3B875630-E1DD-4DC0-9DE9-EE4E5F086162}" type="presParOf" srcId="{BFCAD317-F867-47CB-84CB-7328C9FBAB62}" destId="{EC7C7E21-B8F5-4FE8-82A3-3DE5112AC6EA}" srcOrd="0" destOrd="0" presId="urn:microsoft.com/office/officeart/2009/3/layout/HorizontalOrganizationChart"/>
    <dgm:cxn modelId="{4DAD98D8-797C-417C-9E90-010ED64DFEAF}" type="presParOf" srcId="{EC7C7E21-B8F5-4FE8-82A3-3DE5112AC6EA}" destId="{214647BA-A480-4412-99D7-EBB5018E0D6D}" srcOrd="0" destOrd="0" presId="urn:microsoft.com/office/officeart/2009/3/layout/HorizontalOrganizationChart"/>
    <dgm:cxn modelId="{79D2B4F9-20ED-4EAF-8C7F-CDB314D34AD1}" type="presParOf" srcId="{EC7C7E21-B8F5-4FE8-82A3-3DE5112AC6EA}" destId="{1E14DFE9-71C0-482D-B271-093BE039B5AA}" srcOrd="1" destOrd="0" presId="urn:microsoft.com/office/officeart/2009/3/layout/HorizontalOrganizationChart"/>
    <dgm:cxn modelId="{C9BE6A27-734D-4471-BFE5-A8B122129BF8}" type="presParOf" srcId="{BFCAD317-F867-47CB-84CB-7328C9FBAB62}" destId="{94670D54-CA7E-41E8-91D5-0C9B7941887F}" srcOrd="1" destOrd="0" presId="urn:microsoft.com/office/officeart/2009/3/layout/HorizontalOrganizationChart"/>
    <dgm:cxn modelId="{F0E5B42A-A04F-4E9E-AC01-F37BB498BFCC}" type="presParOf" srcId="{BFCAD317-F867-47CB-84CB-7328C9FBAB62}" destId="{56BCDDFF-46DB-4169-A0EF-70A8FF6A7D02}" srcOrd="2" destOrd="0" presId="urn:microsoft.com/office/officeart/2009/3/layout/HorizontalOrganizationChart"/>
    <dgm:cxn modelId="{E7A89532-3E0B-404A-9BBE-52D2A5E8EE24}" type="presParOf" srcId="{F07115EF-1902-431A-A5A4-15B6CDC5B416}" destId="{EDEEA669-DD44-40B7-BA27-DC06AA9ABCC5}" srcOrd="2" destOrd="0" presId="urn:microsoft.com/office/officeart/2009/3/layout/HorizontalOrganizationChart"/>
    <dgm:cxn modelId="{E2BD20A4-9E50-4F4F-BF32-009BF7F95E80}" type="presParOf" srcId="{88684EF4-76B1-41E3-A15F-38A9EC52036E}" destId="{87B50B3A-B0F4-46EF-811B-0D262804341B}" srcOrd="2" destOrd="0" presId="urn:microsoft.com/office/officeart/2009/3/layout/HorizontalOrganizationChart"/>
    <dgm:cxn modelId="{DC0480A5-A7E2-4EDE-B272-54E63861A277}" type="presParOf" srcId="{87B50B3A-B0F4-46EF-811B-0D262804341B}" destId="{44D73081-431C-4EBF-A4D9-C430FDE383B5}" srcOrd="0" destOrd="0" presId="urn:microsoft.com/office/officeart/2009/3/layout/HorizontalOrganizationChart"/>
    <dgm:cxn modelId="{2BA0CCAB-D3FA-44DC-9826-DD25F090C935}" type="presParOf" srcId="{44D73081-431C-4EBF-A4D9-C430FDE383B5}" destId="{3ED4F2F1-E114-414F-B98D-EEFCCC913CE9}" srcOrd="0" destOrd="0" presId="urn:microsoft.com/office/officeart/2009/3/layout/HorizontalOrganizationChart"/>
    <dgm:cxn modelId="{9E72BAAE-31A5-47A7-A260-0DEBBA47B8E7}" type="presParOf" srcId="{44D73081-431C-4EBF-A4D9-C430FDE383B5}" destId="{1E0D6E30-25B8-419C-992B-66203C1FCE25}" srcOrd="1" destOrd="0" presId="urn:microsoft.com/office/officeart/2009/3/layout/HorizontalOrganizationChart"/>
    <dgm:cxn modelId="{20FCB007-EAE5-42EB-BA17-7ED2686F71C1}" type="presParOf" srcId="{87B50B3A-B0F4-46EF-811B-0D262804341B}" destId="{202231BA-6B93-413A-B398-D61496FF9AD2}" srcOrd="1" destOrd="0" presId="urn:microsoft.com/office/officeart/2009/3/layout/HorizontalOrganizationChart"/>
    <dgm:cxn modelId="{27A910C1-AE12-42DF-A720-B822840BD498}" type="presParOf" srcId="{87B50B3A-B0F4-46EF-811B-0D262804341B}" destId="{AAB5557F-D522-4ADB-9E5F-BA3AEFA07615}"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694ECB-99A3-4736-BD0E-D7FE46DCC3A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BA15E5C-9B06-48A8-91A9-66147B015472}">
      <dgm:prSet/>
      <dgm:spPr/>
      <dgm:t>
        <a:bodyPr/>
        <a:lstStyle/>
        <a:p>
          <a:pPr>
            <a:lnSpc>
              <a:spcPct val="100000"/>
            </a:lnSpc>
          </a:pPr>
          <a:r>
            <a:rPr lang="en-US" b="1"/>
            <a:t>Optimized retriever</a:t>
          </a:r>
          <a:r>
            <a:rPr lang="en-US"/>
            <a:t> improves document ranking.</a:t>
          </a:r>
        </a:p>
      </dgm:t>
    </dgm:pt>
    <dgm:pt modelId="{0167E158-0DF1-4178-8442-BE5862B03ACF}" type="parTrans" cxnId="{34449C8D-7301-4E32-99C1-C38F11E3CEE8}">
      <dgm:prSet/>
      <dgm:spPr/>
      <dgm:t>
        <a:bodyPr/>
        <a:lstStyle/>
        <a:p>
          <a:endParaRPr lang="en-US"/>
        </a:p>
      </dgm:t>
    </dgm:pt>
    <dgm:pt modelId="{E369C3AA-B1F5-47AE-BD04-C1445A12469E}" type="sibTrans" cxnId="{34449C8D-7301-4E32-99C1-C38F11E3CEE8}">
      <dgm:prSet/>
      <dgm:spPr/>
      <dgm:t>
        <a:bodyPr/>
        <a:lstStyle/>
        <a:p>
          <a:pPr>
            <a:lnSpc>
              <a:spcPct val="100000"/>
            </a:lnSpc>
          </a:pPr>
          <a:endParaRPr lang="en-US"/>
        </a:p>
      </dgm:t>
    </dgm:pt>
    <dgm:pt modelId="{6CE09D45-C90C-4790-A9D9-9AA51FB46D4A}">
      <dgm:prSet/>
      <dgm:spPr/>
      <dgm:t>
        <a:bodyPr/>
        <a:lstStyle/>
        <a:p>
          <a:pPr>
            <a:lnSpc>
              <a:spcPct val="100000"/>
            </a:lnSpc>
          </a:pPr>
          <a:r>
            <a:rPr lang="en-US" b="1"/>
            <a:t>Generator enhances</a:t>
          </a:r>
          <a:r>
            <a:rPr lang="en-US"/>
            <a:t> response coherence &amp; factual accuracy.</a:t>
          </a:r>
        </a:p>
      </dgm:t>
    </dgm:pt>
    <dgm:pt modelId="{DEB9E1B7-C2EF-46AE-BDBC-1D6D42B370BB}" type="parTrans" cxnId="{A8DDBD61-68C1-43D7-97CF-5F3B364504C3}">
      <dgm:prSet/>
      <dgm:spPr/>
      <dgm:t>
        <a:bodyPr/>
        <a:lstStyle/>
        <a:p>
          <a:endParaRPr lang="en-US"/>
        </a:p>
      </dgm:t>
    </dgm:pt>
    <dgm:pt modelId="{B8B88874-E8A2-49C3-BAB8-D5E810ED5223}" type="sibTrans" cxnId="{A8DDBD61-68C1-43D7-97CF-5F3B364504C3}">
      <dgm:prSet/>
      <dgm:spPr/>
      <dgm:t>
        <a:bodyPr/>
        <a:lstStyle/>
        <a:p>
          <a:pPr>
            <a:lnSpc>
              <a:spcPct val="100000"/>
            </a:lnSpc>
          </a:pPr>
          <a:endParaRPr lang="en-US"/>
        </a:p>
      </dgm:t>
    </dgm:pt>
    <dgm:pt modelId="{1B8D44B2-496E-4EE2-9B37-C2713A389F49}">
      <dgm:prSet/>
      <dgm:spPr/>
      <dgm:t>
        <a:bodyPr/>
        <a:lstStyle/>
        <a:p>
          <a:pPr>
            <a:lnSpc>
              <a:spcPct val="100000"/>
            </a:lnSpc>
          </a:pPr>
          <a:r>
            <a:rPr lang="en-US" b="1"/>
            <a:t>Combines structured</a:t>
          </a:r>
          <a:r>
            <a:rPr lang="en-US"/>
            <a:t> (Wikipedia) &amp; </a:t>
          </a:r>
          <a:r>
            <a:rPr lang="en-US" b="1"/>
            <a:t>unstructured data</a:t>
          </a:r>
          <a:r>
            <a:rPr lang="en-US"/>
            <a:t> (PubMed).</a:t>
          </a:r>
        </a:p>
      </dgm:t>
    </dgm:pt>
    <dgm:pt modelId="{10D96E9D-1F3A-4865-A9F4-5A244ADA7379}" type="parTrans" cxnId="{B71BAEBF-A683-4CE2-9323-9DEEA709CD0B}">
      <dgm:prSet/>
      <dgm:spPr/>
      <dgm:t>
        <a:bodyPr/>
        <a:lstStyle/>
        <a:p>
          <a:endParaRPr lang="en-US"/>
        </a:p>
      </dgm:t>
    </dgm:pt>
    <dgm:pt modelId="{82218E75-FD6B-48C2-BC51-E03D8C5FF7EE}" type="sibTrans" cxnId="{B71BAEBF-A683-4CE2-9323-9DEEA709CD0B}">
      <dgm:prSet/>
      <dgm:spPr/>
      <dgm:t>
        <a:bodyPr/>
        <a:lstStyle/>
        <a:p>
          <a:pPr>
            <a:lnSpc>
              <a:spcPct val="100000"/>
            </a:lnSpc>
          </a:pPr>
          <a:endParaRPr lang="en-US"/>
        </a:p>
      </dgm:t>
    </dgm:pt>
    <dgm:pt modelId="{57EB9531-C0AA-4991-9498-3ACBD0C6E13D}">
      <dgm:prSet/>
      <dgm:spPr/>
      <dgm:t>
        <a:bodyPr/>
        <a:lstStyle/>
        <a:p>
          <a:pPr>
            <a:lnSpc>
              <a:spcPct val="100000"/>
            </a:lnSpc>
          </a:pPr>
          <a:r>
            <a:rPr lang="en-US"/>
            <a:t>Ideal for </a:t>
          </a:r>
          <a:r>
            <a:rPr lang="en-US" b="1"/>
            <a:t>open-domain QA, research analysis, and enterprise AI applications</a:t>
          </a:r>
          <a:r>
            <a:rPr lang="en-US"/>
            <a:t>.</a:t>
          </a:r>
        </a:p>
      </dgm:t>
    </dgm:pt>
    <dgm:pt modelId="{D1DFBBE6-913A-435B-9317-E59B42A286C3}" type="parTrans" cxnId="{1A8B695B-15F9-4865-B0E5-27E9D2B7C67E}">
      <dgm:prSet/>
      <dgm:spPr/>
      <dgm:t>
        <a:bodyPr/>
        <a:lstStyle/>
        <a:p>
          <a:endParaRPr lang="en-US"/>
        </a:p>
      </dgm:t>
    </dgm:pt>
    <dgm:pt modelId="{7D261243-2C98-4D26-93A9-9AEF7CD91BAB}" type="sibTrans" cxnId="{1A8B695B-15F9-4865-B0E5-27E9D2B7C67E}">
      <dgm:prSet/>
      <dgm:spPr/>
      <dgm:t>
        <a:bodyPr/>
        <a:lstStyle/>
        <a:p>
          <a:endParaRPr lang="en-US"/>
        </a:p>
      </dgm:t>
    </dgm:pt>
    <dgm:pt modelId="{3EE23283-86C0-4B17-A296-D18243CA3831}" type="pres">
      <dgm:prSet presAssocID="{BC694ECB-99A3-4736-BD0E-D7FE46DCC3A3}" presName="root" presStyleCnt="0">
        <dgm:presLayoutVars>
          <dgm:dir/>
          <dgm:resizeHandles val="exact"/>
        </dgm:presLayoutVars>
      </dgm:prSet>
      <dgm:spPr/>
    </dgm:pt>
    <dgm:pt modelId="{40FAAF63-8DE7-441A-B5BA-EE03D7E4E01F}" type="pres">
      <dgm:prSet presAssocID="{BC694ECB-99A3-4736-BD0E-D7FE46DCC3A3}" presName="container" presStyleCnt="0">
        <dgm:presLayoutVars>
          <dgm:dir/>
          <dgm:resizeHandles val="exact"/>
        </dgm:presLayoutVars>
      </dgm:prSet>
      <dgm:spPr/>
    </dgm:pt>
    <dgm:pt modelId="{B81635C7-6410-4F7F-B516-2CA81A14ACC1}" type="pres">
      <dgm:prSet presAssocID="{CBA15E5C-9B06-48A8-91A9-66147B015472}" presName="compNode" presStyleCnt="0"/>
      <dgm:spPr/>
    </dgm:pt>
    <dgm:pt modelId="{D255F0FE-F91D-4C4A-BD0B-4C1B6A3DE4A7}" type="pres">
      <dgm:prSet presAssocID="{CBA15E5C-9B06-48A8-91A9-66147B015472}" presName="iconBgRect" presStyleLbl="bgShp" presStyleIdx="0" presStyleCnt="4"/>
      <dgm:spPr/>
    </dgm:pt>
    <dgm:pt modelId="{2D985D17-18BE-4844-B4C2-C436742DF498}" type="pres">
      <dgm:prSet presAssocID="{CBA15E5C-9B06-48A8-91A9-66147B01547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19575F66-B29F-4474-AB28-9AB26CDA0790}" type="pres">
      <dgm:prSet presAssocID="{CBA15E5C-9B06-48A8-91A9-66147B015472}" presName="spaceRect" presStyleCnt="0"/>
      <dgm:spPr/>
    </dgm:pt>
    <dgm:pt modelId="{03191954-1F59-4173-8806-AB5FDA207750}" type="pres">
      <dgm:prSet presAssocID="{CBA15E5C-9B06-48A8-91A9-66147B015472}" presName="textRect" presStyleLbl="revTx" presStyleIdx="0" presStyleCnt="4">
        <dgm:presLayoutVars>
          <dgm:chMax val="1"/>
          <dgm:chPref val="1"/>
        </dgm:presLayoutVars>
      </dgm:prSet>
      <dgm:spPr/>
    </dgm:pt>
    <dgm:pt modelId="{C71772DC-F69B-4254-9D09-6D81FE017A1A}" type="pres">
      <dgm:prSet presAssocID="{E369C3AA-B1F5-47AE-BD04-C1445A12469E}" presName="sibTrans" presStyleLbl="sibTrans2D1" presStyleIdx="0" presStyleCnt="0"/>
      <dgm:spPr/>
    </dgm:pt>
    <dgm:pt modelId="{11A14701-0D5C-4A6F-B422-426F086CD46D}" type="pres">
      <dgm:prSet presAssocID="{6CE09D45-C90C-4790-A9D9-9AA51FB46D4A}" presName="compNode" presStyleCnt="0"/>
      <dgm:spPr/>
    </dgm:pt>
    <dgm:pt modelId="{BA23CC35-FE4E-444A-A906-0841ACDA924F}" type="pres">
      <dgm:prSet presAssocID="{6CE09D45-C90C-4790-A9D9-9AA51FB46D4A}" presName="iconBgRect" presStyleLbl="bgShp" presStyleIdx="1" presStyleCnt="4"/>
      <dgm:spPr/>
    </dgm:pt>
    <dgm:pt modelId="{AD70E7D8-6952-4383-962E-75E4E7E00456}" type="pres">
      <dgm:prSet presAssocID="{6CE09D45-C90C-4790-A9D9-9AA51FB46D4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5475A241-B5C2-4486-9DDF-6D0A55CF53F8}" type="pres">
      <dgm:prSet presAssocID="{6CE09D45-C90C-4790-A9D9-9AA51FB46D4A}" presName="spaceRect" presStyleCnt="0"/>
      <dgm:spPr/>
    </dgm:pt>
    <dgm:pt modelId="{1766FE66-7FA0-430D-A248-BAE4CD37D690}" type="pres">
      <dgm:prSet presAssocID="{6CE09D45-C90C-4790-A9D9-9AA51FB46D4A}" presName="textRect" presStyleLbl="revTx" presStyleIdx="1" presStyleCnt="4">
        <dgm:presLayoutVars>
          <dgm:chMax val="1"/>
          <dgm:chPref val="1"/>
        </dgm:presLayoutVars>
      </dgm:prSet>
      <dgm:spPr/>
    </dgm:pt>
    <dgm:pt modelId="{A5720550-DD5A-4426-AFC8-60A37839056E}" type="pres">
      <dgm:prSet presAssocID="{B8B88874-E8A2-49C3-BAB8-D5E810ED5223}" presName="sibTrans" presStyleLbl="sibTrans2D1" presStyleIdx="0" presStyleCnt="0"/>
      <dgm:spPr/>
    </dgm:pt>
    <dgm:pt modelId="{51E299C5-0764-40F9-8463-EBD1F7F38B28}" type="pres">
      <dgm:prSet presAssocID="{1B8D44B2-496E-4EE2-9B37-C2713A389F49}" presName="compNode" presStyleCnt="0"/>
      <dgm:spPr/>
    </dgm:pt>
    <dgm:pt modelId="{3BAC30EA-F0DF-4F46-B5B9-39D1DDA135A2}" type="pres">
      <dgm:prSet presAssocID="{1B8D44B2-496E-4EE2-9B37-C2713A389F49}" presName="iconBgRect" presStyleLbl="bgShp" presStyleIdx="2" presStyleCnt="4"/>
      <dgm:spPr/>
    </dgm:pt>
    <dgm:pt modelId="{B9AD5849-7EEF-4832-8D80-3B7A28B3535A}" type="pres">
      <dgm:prSet presAssocID="{1B8D44B2-496E-4EE2-9B37-C2713A389F4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8B649956-5BC6-4B2D-9D38-63901F0DEA62}" type="pres">
      <dgm:prSet presAssocID="{1B8D44B2-496E-4EE2-9B37-C2713A389F49}" presName="spaceRect" presStyleCnt="0"/>
      <dgm:spPr/>
    </dgm:pt>
    <dgm:pt modelId="{8794E04D-802E-47A4-A59C-E5C6EE7A8324}" type="pres">
      <dgm:prSet presAssocID="{1B8D44B2-496E-4EE2-9B37-C2713A389F49}" presName="textRect" presStyleLbl="revTx" presStyleIdx="2" presStyleCnt="4">
        <dgm:presLayoutVars>
          <dgm:chMax val="1"/>
          <dgm:chPref val="1"/>
        </dgm:presLayoutVars>
      </dgm:prSet>
      <dgm:spPr/>
    </dgm:pt>
    <dgm:pt modelId="{835B7B43-6A27-436C-886D-5D4F30400479}" type="pres">
      <dgm:prSet presAssocID="{82218E75-FD6B-48C2-BC51-E03D8C5FF7EE}" presName="sibTrans" presStyleLbl="sibTrans2D1" presStyleIdx="0" presStyleCnt="0"/>
      <dgm:spPr/>
    </dgm:pt>
    <dgm:pt modelId="{E926C4EC-0B19-45B7-9DA6-8282CEB56FA3}" type="pres">
      <dgm:prSet presAssocID="{57EB9531-C0AA-4991-9498-3ACBD0C6E13D}" presName="compNode" presStyleCnt="0"/>
      <dgm:spPr/>
    </dgm:pt>
    <dgm:pt modelId="{5D3129E9-1761-4141-AC00-A3B8EAE87A47}" type="pres">
      <dgm:prSet presAssocID="{57EB9531-C0AA-4991-9498-3ACBD0C6E13D}" presName="iconBgRect" presStyleLbl="bgShp" presStyleIdx="3" presStyleCnt="4"/>
      <dgm:spPr/>
    </dgm:pt>
    <dgm:pt modelId="{94FB8981-1ED2-4603-97DD-9CBD47B2E7BB}" type="pres">
      <dgm:prSet presAssocID="{57EB9531-C0AA-4991-9498-3ACBD0C6E13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1356EF36-A8D2-4D02-9CFB-42257237BCB6}" type="pres">
      <dgm:prSet presAssocID="{57EB9531-C0AA-4991-9498-3ACBD0C6E13D}" presName="spaceRect" presStyleCnt="0"/>
      <dgm:spPr/>
    </dgm:pt>
    <dgm:pt modelId="{D4817026-DA53-41F0-971E-D445397CFBB0}" type="pres">
      <dgm:prSet presAssocID="{57EB9531-C0AA-4991-9498-3ACBD0C6E13D}" presName="textRect" presStyleLbl="revTx" presStyleIdx="3" presStyleCnt="4">
        <dgm:presLayoutVars>
          <dgm:chMax val="1"/>
          <dgm:chPref val="1"/>
        </dgm:presLayoutVars>
      </dgm:prSet>
      <dgm:spPr/>
    </dgm:pt>
  </dgm:ptLst>
  <dgm:cxnLst>
    <dgm:cxn modelId="{767C9B2A-1328-42A5-947F-FB7BA941AE7C}" type="presOf" srcId="{82218E75-FD6B-48C2-BC51-E03D8C5FF7EE}" destId="{835B7B43-6A27-436C-886D-5D4F30400479}" srcOrd="0" destOrd="0" presId="urn:microsoft.com/office/officeart/2018/2/layout/IconCircleList"/>
    <dgm:cxn modelId="{D5009C38-F9CB-4615-AD13-4AFBA12F0F00}" type="presOf" srcId="{B8B88874-E8A2-49C3-BAB8-D5E810ED5223}" destId="{A5720550-DD5A-4426-AFC8-60A37839056E}" srcOrd="0" destOrd="0" presId="urn:microsoft.com/office/officeart/2018/2/layout/IconCircleList"/>
    <dgm:cxn modelId="{1A8B695B-15F9-4865-B0E5-27E9D2B7C67E}" srcId="{BC694ECB-99A3-4736-BD0E-D7FE46DCC3A3}" destId="{57EB9531-C0AA-4991-9498-3ACBD0C6E13D}" srcOrd="3" destOrd="0" parTransId="{D1DFBBE6-913A-435B-9317-E59B42A286C3}" sibTransId="{7D261243-2C98-4D26-93A9-9AEF7CD91BAB}"/>
    <dgm:cxn modelId="{A8DDBD61-68C1-43D7-97CF-5F3B364504C3}" srcId="{BC694ECB-99A3-4736-BD0E-D7FE46DCC3A3}" destId="{6CE09D45-C90C-4790-A9D9-9AA51FB46D4A}" srcOrd="1" destOrd="0" parTransId="{DEB9E1B7-C2EF-46AE-BDBC-1D6D42B370BB}" sibTransId="{B8B88874-E8A2-49C3-BAB8-D5E810ED5223}"/>
    <dgm:cxn modelId="{6F48B74B-CA1D-49C0-ADE7-3923CF36B3A3}" type="presOf" srcId="{6CE09D45-C90C-4790-A9D9-9AA51FB46D4A}" destId="{1766FE66-7FA0-430D-A248-BAE4CD37D690}" srcOrd="0" destOrd="0" presId="urn:microsoft.com/office/officeart/2018/2/layout/IconCircleList"/>
    <dgm:cxn modelId="{71B87053-C327-4866-AD83-6E82C2F87AD5}" type="presOf" srcId="{BC694ECB-99A3-4736-BD0E-D7FE46DCC3A3}" destId="{3EE23283-86C0-4B17-A296-D18243CA3831}" srcOrd="0" destOrd="0" presId="urn:microsoft.com/office/officeart/2018/2/layout/IconCircleList"/>
    <dgm:cxn modelId="{51D9CC54-F928-43C9-ACBA-0F79C444BD79}" type="presOf" srcId="{57EB9531-C0AA-4991-9498-3ACBD0C6E13D}" destId="{D4817026-DA53-41F0-971E-D445397CFBB0}" srcOrd="0" destOrd="0" presId="urn:microsoft.com/office/officeart/2018/2/layout/IconCircleList"/>
    <dgm:cxn modelId="{860C9880-2B54-4C82-875D-CFD8D0F8989A}" type="presOf" srcId="{1B8D44B2-496E-4EE2-9B37-C2713A389F49}" destId="{8794E04D-802E-47A4-A59C-E5C6EE7A8324}" srcOrd="0" destOrd="0" presId="urn:microsoft.com/office/officeart/2018/2/layout/IconCircleList"/>
    <dgm:cxn modelId="{34449C8D-7301-4E32-99C1-C38F11E3CEE8}" srcId="{BC694ECB-99A3-4736-BD0E-D7FE46DCC3A3}" destId="{CBA15E5C-9B06-48A8-91A9-66147B015472}" srcOrd="0" destOrd="0" parTransId="{0167E158-0DF1-4178-8442-BE5862B03ACF}" sibTransId="{E369C3AA-B1F5-47AE-BD04-C1445A12469E}"/>
    <dgm:cxn modelId="{B71BAEBF-A683-4CE2-9323-9DEEA709CD0B}" srcId="{BC694ECB-99A3-4736-BD0E-D7FE46DCC3A3}" destId="{1B8D44B2-496E-4EE2-9B37-C2713A389F49}" srcOrd="2" destOrd="0" parTransId="{10D96E9D-1F3A-4865-A9F4-5A244ADA7379}" sibTransId="{82218E75-FD6B-48C2-BC51-E03D8C5FF7EE}"/>
    <dgm:cxn modelId="{9DEEA8C9-F614-4EE7-A4FF-39A48EBD7E1A}" type="presOf" srcId="{E369C3AA-B1F5-47AE-BD04-C1445A12469E}" destId="{C71772DC-F69B-4254-9D09-6D81FE017A1A}" srcOrd="0" destOrd="0" presId="urn:microsoft.com/office/officeart/2018/2/layout/IconCircleList"/>
    <dgm:cxn modelId="{9E4996E3-F176-4AE1-A297-FCBF41D642E6}" type="presOf" srcId="{CBA15E5C-9B06-48A8-91A9-66147B015472}" destId="{03191954-1F59-4173-8806-AB5FDA207750}" srcOrd="0" destOrd="0" presId="urn:microsoft.com/office/officeart/2018/2/layout/IconCircleList"/>
    <dgm:cxn modelId="{9235502A-E6DB-43EE-9B4B-C572B7474326}" type="presParOf" srcId="{3EE23283-86C0-4B17-A296-D18243CA3831}" destId="{40FAAF63-8DE7-441A-B5BA-EE03D7E4E01F}" srcOrd="0" destOrd="0" presId="urn:microsoft.com/office/officeart/2018/2/layout/IconCircleList"/>
    <dgm:cxn modelId="{18388479-859C-4ECD-A67C-E8176050EA95}" type="presParOf" srcId="{40FAAF63-8DE7-441A-B5BA-EE03D7E4E01F}" destId="{B81635C7-6410-4F7F-B516-2CA81A14ACC1}" srcOrd="0" destOrd="0" presId="urn:microsoft.com/office/officeart/2018/2/layout/IconCircleList"/>
    <dgm:cxn modelId="{F9CF9B15-2C69-449A-BEA7-F73957B837F8}" type="presParOf" srcId="{B81635C7-6410-4F7F-B516-2CA81A14ACC1}" destId="{D255F0FE-F91D-4C4A-BD0B-4C1B6A3DE4A7}" srcOrd="0" destOrd="0" presId="urn:microsoft.com/office/officeart/2018/2/layout/IconCircleList"/>
    <dgm:cxn modelId="{80445AF4-B19F-476F-9188-4213D82F4BD7}" type="presParOf" srcId="{B81635C7-6410-4F7F-B516-2CA81A14ACC1}" destId="{2D985D17-18BE-4844-B4C2-C436742DF498}" srcOrd="1" destOrd="0" presId="urn:microsoft.com/office/officeart/2018/2/layout/IconCircleList"/>
    <dgm:cxn modelId="{E8607E2C-BF59-4C35-AF10-FB9011DFD094}" type="presParOf" srcId="{B81635C7-6410-4F7F-B516-2CA81A14ACC1}" destId="{19575F66-B29F-4474-AB28-9AB26CDA0790}" srcOrd="2" destOrd="0" presId="urn:microsoft.com/office/officeart/2018/2/layout/IconCircleList"/>
    <dgm:cxn modelId="{0EE555C1-DF4B-42BC-8BCF-B2FA8002CEA7}" type="presParOf" srcId="{B81635C7-6410-4F7F-B516-2CA81A14ACC1}" destId="{03191954-1F59-4173-8806-AB5FDA207750}" srcOrd="3" destOrd="0" presId="urn:microsoft.com/office/officeart/2018/2/layout/IconCircleList"/>
    <dgm:cxn modelId="{C6D909AB-64FC-4934-B67C-69DA133E6669}" type="presParOf" srcId="{40FAAF63-8DE7-441A-B5BA-EE03D7E4E01F}" destId="{C71772DC-F69B-4254-9D09-6D81FE017A1A}" srcOrd="1" destOrd="0" presId="urn:microsoft.com/office/officeart/2018/2/layout/IconCircleList"/>
    <dgm:cxn modelId="{ACC6DC96-F76D-41C4-9EFE-A5104D3E74E5}" type="presParOf" srcId="{40FAAF63-8DE7-441A-B5BA-EE03D7E4E01F}" destId="{11A14701-0D5C-4A6F-B422-426F086CD46D}" srcOrd="2" destOrd="0" presId="urn:microsoft.com/office/officeart/2018/2/layout/IconCircleList"/>
    <dgm:cxn modelId="{BE01E026-0B60-4ECF-81EF-066E7D5DAB2F}" type="presParOf" srcId="{11A14701-0D5C-4A6F-B422-426F086CD46D}" destId="{BA23CC35-FE4E-444A-A906-0841ACDA924F}" srcOrd="0" destOrd="0" presId="urn:microsoft.com/office/officeart/2018/2/layout/IconCircleList"/>
    <dgm:cxn modelId="{18D053EA-06E8-4EE7-9A66-3B9183234CA5}" type="presParOf" srcId="{11A14701-0D5C-4A6F-B422-426F086CD46D}" destId="{AD70E7D8-6952-4383-962E-75E4E7E00456}" srcOrd="1" destOrd="0" presId="urn:microsoft.com/office/officeart/2018/2/layout/IconCircleList"/>
    <dgm:cxn modelId="{CFD3FD8A-006E-409B-927C-0289B5B36958}" type="presParOf" srcId="{11A14701-0D5C-4A6F-B422-426F086CD46D}" destId="{5475A241-B5C2-4486-9DDF-6D0A55CF53F8}" srcOrd="2" destOrd="0" presId="urn:microsoft.com/office/officeart/2018/2/layout/IconCircleList"/>
    <dgm:cxn modelId="{17B7D034-23EF-4068-B5CF-5EB349221709}" type="presParOf" srcId="{11A14701-0D5C-4A6F-B422-426F086CD46D}" destId="{1766FE66-7FA0-430D-A248-BAE4CD37D690}" srcOrd="3" destOrd="0" presId="urn:microsoft.com/office/officeart/2018/2/layout/IconCircleList"/>
    <dgm:cxn modelId="{5DC47778-E804-4A1D-A0CC-2083326C462D}" type="presParOf" srcId="{40FAAF63-8DE7-441A-B5BA-EE03D7E4E01F}" destId="{A5720550-DD5A-4426-AFC8-60A37839056E}" srcOrd="3" destOrd="0" presId="urn:microsoft.com/office/officeart/2018/2/layout/IconCircleList"/>
    <dgm:cxn modelId="{9D9EF8D0-A749-4718-A2B6-00EEB9D5ACD6}" type="presParOf" srcId="{40FAAF63-8DE7-441A-B5BA-EE03D7E4E01F}" destId="{51E299C5-0764-40F9-8463-EBD1F7F38B28}" srcOrd="4" destOrd="0" presId="urn:microsoft.com/office/officeart/2018/2/layout/IconCircleList"/>
    <dgm:cxn modelId="{6AEFC570-21E2-4E12-9D57-3A2A1D7C5CCB}" type="presParOf" srcId="{51E299C5-0764-40F9-8463-EBD1F7F38B28}" destId="{3BAC30EA-F0DF-4F46-B5B9-39D1DDA135A2}" srcOrd="0" destOrd="0" presId="urn:microsoft.com/office/officeart/2018/2/layout/IconCircleList"/>
    <dgm:cxn modelId="{A15930F7-1D77-4AEE-A173-E468477813BA}" type="presParOf" srcId="{51E299C5-0764-40F9-8463-EBD1F7F38B28}" destId="{B9AD5849-7EEF-4832-8D80-3B7A28B3535A}" srcOrd="1" destOrd="0" presId="urn:microsoft.com/office/officeart/2018/2/layout/IconCircleList"/>
    <dgm:cxn modelId="{CFBBE3D3-6CDF-4C6A-A78F-9F3A3E62BDF0}" type="presParOf" srcId="{51E299C5-0764-40F9-8463-EBD1F7F38B28}" destId="{8B649956-5BC6-4B2D-9D38-63901F0DEA62}" srcOrd="2" destOrd="0" presId="urn:microsoft.com/office/officeart/2018/2/layout/IconCircleList"/>
    <dgm:cxn modelId="{9D2D8E72-2B4F-47F6-A157-D79832400546}" type="presParOf" srcId="{51E299C5-0764-40F9-8463-EBD1F7F38B28}" destId="{8794E04D-802E-47A4-A59C-E5C6EE7A8324}" srcOrd="3" destOrd="0" presId="urn:microsoft.com/office/officeart/2018/2/layout/IconCircleList"/>
    <dgm:cxn modelId="{80C4612F-44E9-4CF1-A103-798385A78FAE}" type="presParOf" srcId="{40FAAF63-8DE7-441A-B5BA-EE03D7E4E01F}" destId="{835B7B43-6A27-436C-886D-5D4F30400479}" srcOrd="5" destOrd="0" presId="urn:microsoft.com/office/officeart/2018/2/layout/IconCircleList"/>
    <dgm:cxn modelId="{78136FCF-6743-45CE-B210-4173F84F4504}" type="presParOf" srcId="{40FAAF63-8DE7-441A-B5BA-EE03D7E4E01F}" destId="{E926C4EC-0B19-45B7-9DA6-8282CEB56FA3}" srcOrd="6" destOrd="0" presId="urn:microsoft.com/office/officeart/2018/2/layout/IconCircleList"/>
    <dgm:cxn modelId="{D4B5412A-7F39-4313-A7A9-B7E2747EA6BD}" type="presParOf" srcId="{E926C4EC-0B19-45B7-9DA6-8282CEB56FA3}" destId="{5D3129E9-1761-4141-AC00-A3B8EAE87A47}" srcOrd="0" destOrd="0" presId="urn:microsoft.com/office/officeart/2018/2/layout/IconCircleList"/>
    <dgm:cxn modelId="{61B581CF-6F1B-45D7-89CF-665790938C8B}" type="presParOf" srcId="{E926C4EC-0B19-45B7-9DA6-8282CEB56FA3}" destId="{94FB8981-1ED2-4603-97DD-9CBD47B2E7BB}" srcOrd="1" destOrd="0" presId="urn:microsoft.com/office/officeart/2018/2/layout/IconCircleList"/>
    <dgm:cxn modelId="{A58204B0-EE08-484E-B708-C41C5FDDA037}" type="presParOf" srcId="{E926C4EC-0B19-45B7-9DA6-8282CEB56FA3}" destId="{1356EF36-A8D2-4D02-9CFB-42257237BCB6}" srcOrd="2" destOrd="0" presId="urn:microsoft.com/office/officeart/2018/2/layout/IconCircleList"/>
    <dgm:cxn modelId="{8EC98653-4869-449E-8221-DE694258F43D}" type="presParOf" srcId="{E926C4EC-0B19-45B7-9DA6-8282CEB56FA3}" destId="{D4817026-DA53-41F0-971E-D445397CFBB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5D973E-E7CB-4457-B04A-7D4E2CA0A90F}" type="doc">
      <dgm:prSet loTypeId="urn:microsoft.com/office/officeart/2016/7/layout/HorizontalActionList" loCatId="List" qsTypeId="urn:microsoft.com/office/officeart/2005/8/quickstyle/simple1" qsCatId="simple" csTypeId="urn:microsoft.com/office/officeart/2005/8/colors/colorful1" csCatId="colorful"/>
      <dgm:spPr/>
      <dgm:t>
        <a:bodyPr/>
        <a:lstStyle/>
        <a:p>
          <a:endParaRPr lang="en-US"/>
        </a:p>
      </dgm:t>
    </dgm:pt>
    <dgm:pt modelId="{D0DEDA08-7C4E-46D6-A47E-10FDDD743B70}">
      <dgm:prSet/>
      <dgm:spPr/>
      <dgm:t>
        <a:bodyPr/>
        <a:lstStyle/>
        <a:p>
          <a:r>
            <a:rPr lang="en-US"/>
            <a:t>Use</a:t>
          </a:r>
        </a:p>
      </dgm:t>
    </dgm:pt>
    <dgm:pt modelId="{4E6C48A9-DFD5-48B1-A25D-58BCEF3B675F}" type="parTrans" cxnId="{A08517E5-6E70-452E-B716-BA467807ADDD}">
      <dgm:prSet/>
      <dgm:spPr/>
      <dgm:t>
        <a:bodyPr/>
        <a:lstStyle/>
        <a:p>
          <a:endParaRPr lang="en-US"/>
        </a:p>
      </dgm:t>
    </dgm:pt>
    <dgm:pt modelId="{460BA960-CD44-40B4-8136-D2A1F0E53C53}" type="sibTrans" cxnId="{A08517E5-6E70-452E-B716-BA467807ADDD}">
      <dgm:prSet/>
      <dgm:spPr/>
      <dgm:t>
        <a:bodyPr/>
        <a:lstStyle/>
        <a:p>
          <a:endParaRPr lang="en-US"/>
        </a:p>
      </dgm:t>
    </dgm:pt>
    <dgm:pt modelId="{1C8485E3-E756-4F81-A7F3-D1158002EB77}">
      <dgm:prSet custT="1"/>
      <dgm:spPr/>
      <dgm:t>
        <a:bodyPr/>
        <a:lstStyle/>
        <a:p>
          <a:r>
            <a:rPr lang="en-US" sz="1400" dirty="0"/>
            <a:t>🔹 Use hybrid retrieval (dense + sparse) to balance accuracy and efficiency.</a:t>
          </a:r>
          <a:br>
            <a:rPr lang="en-US" sz="1400" dirty="0"/>
          </a:br>
          <a:r>
            <a:rPr lang="en-US" sz="1400" dirty="0"/>
            <a:t>🔹 Cache frequently accessed documents to reduce computational overhead.</a:t>
          </a:r>
          <a:br>
            <a:rPr lang="en-US" sz="1400" dirty="0"/>
          </a:br>
          <a:r>
            <a:rPr lang="en-US" sz="1400" dirty="0"/>
            <a:t>🔹 Regularly update the knowledge base to maintain factual accuracy.</a:t>
          </a:r>
        </a:p>
      </dgm:t>
    </dgm:pt>
    <dgm:pt modelId="{396D686C-D7D0-47B4-9D32-C5D1CDD3F200}" type="parTrans" cxnId="{4AAEAFAD-2224-4038-A508-1D658EBDAEC4}">
      <dgm:prSet/>
      <dgm:spPr/>
      <dgm:t>
        <a:bodyPr/>
        <a:lstStyle/>
        <a:p>
          <a:endParaRPr lang="en-US"/>
        </a:p>
      </dgm:t>
    </dgm:pt>
    <dgm:pt modelId="{A980179F-04FA-4538-B4AD-3D2E5DDD163B}" type="sibTrans" cxnId="{4AAEAFAD-2224-4038-A508-1D658EBDAEC4}">
      <dgm:prSet/>
      <dgm:spPr/>
      <dgm:t>
        <a:bodyPr/>
        <a:lstStyle/>
        <a:p>
          <a:endParaRPr lang="en-US"/>
        </a:p>
      </dgm:t>
    </dgm:pt>
    <dgm:pt modelId="{E5FE5FA4-63A4-460E-AF08-F9C30F7BA57D}">
      <dgm:prSet/>
      <dgm:spPr/>
      <dgm:t>
        <a:bodyPr/>
        <a:lstStyle/>
        <a:p>
          <a:r>
            <a:rPr lang="en-US"/>
            <a:t>Optimize</a:t>
          </a:r>
        </a:p>
      </dgm:t>
    </dgm:pt>
    <dgm:pt modelId="{BF9706F1-23FB-46F4-95B5-44CD75DC02F4}" type="parTrans" cxnId="{8BA1A572-8E18-4C39-80B9-AD36B598CB4F}">
      <dgm:prSet/>
      <dgm:spPr/>
      <dgm:t>
        <a:bodyPr/>
        <a:lstStyle/>
        <a:p>
          <a:endParaRPr lang="en-US"/>
        </a:p>
      </dgm:t>
    </dgm:pt>
    <dgm:pt modelId="{09F07224-1F48-4740-94B2-6F9C0021056C}" type="sibTrans" cxnId="{8BA1A572-8E18-4C39-80B9-AD36B598CB4F}">
      <dgm:prSet/>
      <dgm:spPr/>
      <dgm:t>
        <a:bodyPr/>
        <a:lstStyle/>
        <a:p>
          <a:endParaRPr lang="en-US"/>
        </a:p>
      </dgm:t>
    </dgm:pt>
    <dgm:pt modelId="{179A82E7-2F46-498D-AF32-2EB0CF7D4389}">
      <dgm:prSet custT="1"/>
      <dgm:spPr/>
      <dgm:t>
        <a:bodyPr/>
        <a:lstStyle/>
        <a:p>
          <a:r>
            <a:rPr lang="en-US" sz="1100" dirty="0"/>
            <a:t>🔹 </a:t>
          </a:r>
          <a:r>
            <a:rPr lang="en-US" sz="1600" dirty="0"/>
            <a:t>Optimize Query Preprocessing → Use query expansion techniques to improve retriever efficiency.</a:t>
          </a:r>
        </a:p>
      </dgm:t>
    </dgm:pt>
    <dgm:pt modelId="{71B20A40-506C-4003-9082-8FC29DDB26DD}" type="parTrans" cxnId="{98BF4A72-5D29-459A-AD97-1D636A1CE20C}">
      <dgm:prSet/>
      <dgm:spPr/>
      <dgm:t>
        <a:bodyPr/>
        <a:lstStyle/>
        <a:p>
          <a:endParaRPr lang="en-US"/>
        </a:p>
      </dgm:t>
    </dgm:pt>
    <dgm:pt modelId="{562BAB41-FF00-49FE-811E-60364B2E11F2}" type="sibTrans" cxnId="{98BF4A72-5D29-459A-AD97-1D636A1CE20C}">
      <dgm:prSet/>
      <dgm:spPr/>
      <dgm:t>
        <a:bodyPr/>
        <a:lstStyle/>
        <a:p>
          <a:endParaRPr lang="en-US"/>
        </a:p>
      </dgm:t>
    </dgm:pt>
    <dgm:pt modelId="{E1AF6812-E3A9-418B-9059-CE6AF0FD230F}">
      <dgm:prSet/>
      <dgm:spPr/>
      <dgm:t>
        <a:bodyPr/>
        <a:lstStyle/>
        <a:p>
          <a:r>
            <a:rPr lang="en-US"/>
            <a:t>Implement</a:t>
          </a:r>
        </a:p>
      </dgm:t>
    </dgm:pt>
    <dgm:pt modelId="{7411B2F5-19DE-4A9C-9C72-7358B8A6F15F}" type="parTrans" cxnId="{6D6B0A03-88E7-4F49-8C0B-2FD0FBC7EB79}">
      <dgm:prSet/>
      <dgm:spPr/>
      <dgm:t>
        <a:bodyPr/>
        <a:lstStyle/>
        <a:p>
          <a:endParaRPr lang="en-US"/>
        </a:p>
      </dgm:t>
    </dgm:pt>
    <dgm:pt modelId="{0260AB99-54E0-4350-B786-3DA1B82EC2C8}" type="sibTrans" cxnId="{6D6B0A03-88E7-4F49-8C0B-2FD0FBC7EB79}">
      <dgm:prSet/>
      <dgm:spPr/>
      <dgm:t>
        <a:bodyPr/>
        <a:lstStyle/>
        <a:p>
          <a:endParaRPr lang="en-US"/>
        </a:p>
      </dgm:t>
    </dgm:pt>
    <dgm:pt modelId="{2B939B74-9E18-43EC-AF6A-78FB1F450459}">
      <dgm:prSet custT="1"/>
      <dgm:spPr/>
      <dgm:t>
        <a:bodyPr/>
        <a:lstStyle/>
        <a:p>
          <a:r>
            <a:rPr lang="en-US" sz="1400" dirty="0"/>
            <a:t>🔹 Implement Multi-Step Retrieval → Use iterative retrieval mechanisms to refine document selection for complex queries.</a:t>
          </a:r>
          <a:br>
            <a:rPr lang="en-US" sz="1400" dirty="0"/>
          </a:br>
          <a:endParaRPr lang="en-US" sz="1400" dirty="0"/>
        </a:p>
      </dgm:t>
    </dgm:pt>
    <dgm:pt modelId="{D77B9600-794B-4667-98D7-05B6C50009BD}" type="parTrans" cxnId="{57D5C744-1F7A-4295-87B0-F9C4B6AF4511}">
      <dgm:prSet/>
      <dgm:spPr/>
      <dgm:t>
        <a:bodyPr/>
        <a:lstStyle/>
        <a:p>
          <a:endParaRPr lang="en-US"/>
        </a:p>
      </dgm:t>
    </dgm:pt>
    <dgm:pt modelId="{4E09C6CB-6152-4477-8F02-8ACA91CF7AEF}" type="sibTrans" cxnId="{57D5C744-1F7A-4295-87B0-F9C4B6AF4511}">
      <dgm:prSet/>
      <dgm:spPr/>
      <dgm:t>
        <a:bodyPr/>
        <a:lstStyle/>
        <a:p>
          <a:endParaRPr lang="en-US"/>
        </a:p>
      </dgm:t>
    </dgm:pt>
    <dgm:pt modelId="{F794B700-2BB4-4368-AFC5-E70ACB54E692}" type="pres">
      <dgm:prSet presAssocID="{565D973E-E7CB-4457-B04A-7D4E2CA0A90F}" presName="Name0" presStyleCnt="0">
        <dgm:presLayoutVars>
          <dgm:dir/>
          <dgm:animLvl val="lvl"/>
          <dgm:resizeHandles val="exact"/>
        </dgm:presLayoutVars>
      </dgm:prSet>
      <dgm:spPr/>
    </dgm:pt>
    <dgm:pt modelId="{93CF2991-25CA-4DBA-B517-058C65F7C39E}" type="pres">
      <dgm:prSet presAssocID="{D0DEDA08-7C4E-46D6-A47E-10FDDD743B70}" presName="composite" presStyleCnt="0"/>
      <dgm:spPr/>
    </dgm:pt>
    <dgm:pt modelId="{ACF0327B-3E1D-4990-9D48-5745C1CCA659}" type="pres">
      <dgm:prSet presAssocID="{D0DEDA08-7C4E-46D6-A47E-10FDDD743B70}" presName="parTx" presStyleLbl="alignNode1" presStyleIdx="0" presStyleCnt="3">
        <dgm:presLayoutVars>
          <dgm:chMax val="0"/>
          <dgm:chPref val="0"/>
        </dgm:presLayoutVars>
      </dgm:prSet>
      <dgm:spPr/>
    </dgm:pt>
    <dgm:pt modelId="{6A43ED69-DB56-42A4-B934-40A9A81500C9}" type="pres">
      <dgm:prSet presAssocID="{D0DEDA08-7C4E-46D6-A47E-10FDDD743B70}" presName="desTx" presStyleLbl="alignAccFollowNode1" presStyleIdx="0" presStyleCnt="3">
        <dgm:presLayoutVars/>
      </dgm:prSet>
      <dgm:spPr/>
    </dgm:pt>
    <dgm:pt modelId="{BD4FF4DA-A388-47E6-8A81-5DA63474E0AB}" type="pres">
      <dgm:prSet presAssocID="{460BA960-CD44-40B4-8136-D2A1F0E53C53}" presName="space" presStyleCnt="0"/>
      <dgm:spPr/>
    </dgm:pt>
    <dgm:pt modelId="{61ADD826-AD48-43F0-9FA2-B182F8FF6133}" type="pres">
      <dgm:prSet presAssocID="{E5FE5FA4-63A4-460E-AF08-F9C30F7BA57D}" presName="composite" presStyleCnt="0"/>
      <dgm:spPr/>
    </dgm:pt>
    <dgm:pt modelId="{31A86C38-65E3-4315-9D81-DD28DF5A089B}" type="pres">
      <dgm:prSet presAssocID="{E5FE5FA4-63A4-460E-AF08-F9C30F7BA57D}" presName="parTx" presStyleLbl="alignNode1" presStyleIdx="1" presStyleCnt="3">
        <dgm:presLayoutVars>
          <dgm:chMax val="0"/>
          <dgm:chPref val="0"/>
        </dgm:presLayoutVars>
      </dgm:prSet>
      <dgm:spPr/>
    </dgm:pt>
    <dgm:pt modelId="{BEECC883-D4D4-456E-B8D3-A3500D75ED2F}" type="pres">
      <dgm:prSet presAssocID="{E5FE5FA4-63A4-460E-AF08-F9C30F7BA57D}" presName="desTx" presStyleLbl="alignAccFollowNode1" presStyleIdx="1" presStyleCnt="3">
        <dgm:presLayoutVars/>
      </dgm:prSet>
      <dgm:spPr/>
    </dgm:pt>
    <dgm:pt modelId="{EE625F77-8A84-48A2-8DF5-0D15AB7340E1}" type="pres">
      <dgm:prSet presAssocID="{09F07224-1F48-4740-94B2-6F9C0021056C}" presName="space" presStyleCnt="0"/>
      <dgm:spPr/>
    </dgm:pt>
    <dgm:pt modelId="{4FF8561E-D22D-4C2C-BF9A-5ACBE1DD9C67}" type="pres">
      <dgm:prSet presAssocID="{E1AF6812-E3A9-418B-9059-CE6AF0FD230F}" presName="composite" presStyleCnt="0"/>
      <dgm:spPr/>
    </dgm:pt>
    <dgm:pt modelId="{5B26D360-6307-4962-A034-3821D716323F}" type="pres">
      <dgm:prSet presAssocID="{E1AF6812-E3A9-418B-9059-CE6AF0FD230F}" presName="parTx" presStyleLbl="alignNode1" presStyleIdx="2" presStyleCnt="3">
        <dgm:presLayoutVars>
          <dgm:chMax val="0"/>
          <dgm:chPref val="0"/>
        </dgm:presLayoutVars>
      </dgm:prSet>
      <dgm:spPr/>
    </dgm:pt>
    <dgm:pt modelId="{56AC54F9-B487-4303-89DD-3F4335963E48}" type="pres">
      <dgm:prSet presAssocID="{E1AF6812-E3A9-418B-9059-CE6AF0FD230F}" presName="desTx" presStyleLbl="alignAccFollowNode1" presStyleIdx="2" presStyleCnt="3">
        <dgm:presLayoutVars/>
      </dgm:prSet>
      <dgm:spPr/>
    </dgm:pt>
  </dgm:ptLst>
  <dgm:cxnLst>
    <dgm:cxn modelId="{6D6B0A03-88E7-4F49-8C0B-2FD0FBC7EB79}" srcId="{565D973E-E7CB-4457-B04A-7D4E2CA0A90F}" destId="{E1AF6812-E3A9-418B-9059-CE6AF0FD230F}" srcOrd="2" destOrd="0" parTransId="{7411B2F5-19DE-4A9C-9C72-7358B8A6F15F}" sibTransId="{0260AB99-54E0-4350-B786-3DA1B82EC2C8}"/>
    <dgm:cxn modelId="{892C4A23-A031-4B31-8DDB-6E321CF09CC8}" type="presOf" srcId="{E5FE5FA4-63A4-460E-AF08-F9C30F7BA57D}" destId="{31A86C38-65E3-4315-9D81-DD28DF5A089B}" srcOrd="0" destOrd="0" presId="urn:microsoft.com/office/officeart/2016/7/layout/HorizontalActionList"/>
    <dgm:cxn modelId="{20571732-FE60-4EFE-9344-155857282EB8}" type="presOf" srcId="{D0DEDA08-7C4E-46D6-A47E-10FDDD743B70}" destId="{ACF0327B-3E1D-4990-9D48-5745C1CCA659}" srcOrd="0" destOrd="0" presId="urn:microsoft.com/office/officeart/2016/7/layout/HorizontalActionList"/>
    <dgm:cxn modelId="{422A0F44-7FAB-4E6B-ADC1-290F37A07DBF}" type="presOf" srcId="{179A82E7-2F46-498D-AF32-2EB0CF7D4389}" destId="{BEECC883-D4D4-456E-B8D3-A3500D75ED2F}" srcOrd="0" destOrd="0" presId="urn:microsoft.com/office/officeart/2016/7/layout/HorizontalActionList"/>
    <dgm:cxn modelId="{57D5C744-1F7A-4295-87B0-F9C4B6AF4511}" srcId="{E1AF6812-E3A9-418B-9059-CE6AF0FD230F}" destId="{2B939B74-9E18-43EC-AF6A-78FB1F450459}" srcOrd="0" destOrd="0" parTransId="{D77B9600-794B-4667-98D7-05B6C50009BD}" sibTransId="{4E09C6CB-6152-4477-8F02-8ACA91CF7AEF}"/>
    <dgm:cxn modelId="{B0065365-8A0B-47DB-AF24-F6B925482FCC}" type="presOf" srcId="{E1AF6812-E3A9-418B-9059-CE6AF0FD230F}" destId="{5B26D360-6307-4962-A034-3821D716323F}" srcOrd="0" destOrd="0" presId="urn:microsoft.com/office/officeart/2016/7/layout/HorizontalActionList"/>
    <dgm:cxn modelId="{98BF4A72-5D29-459A-AD97-1D636A1CE20C}" srcId="{E5FE5FA4-63A4-460E-AF08-F9C30F7BA57D}" destId="{179A82E7-2F46-498D-AF32-2EB0CF7D4389}" srcOrd="0" destOrd="0" parTransId="{71B20A40-506C-4003-9082-8FC29DDB26DD}" sibTransId="{562BAB41-FF00-49FE-811E-60364B2E11F2}"/>
    <dgm:cxn modelId="{8BA1A572-8E18-4C39-80B9-AD36B598CB4F}" srcId="{565D973E-E7CB-4457-B04A-7D4E2CA0A90F}" destId="{E5FE5FA4-63A4-460E-AF08-F9C30F7BA57D}" srcOrd="1" destOrd="0" parTransId="{BF9706F1-23FB-46F4-95B5-44CD75DC02F4}" sibTransId="{09F07224-1F48-4740-94B2-6F9C0021056C}"/>
    <dgm:cxn modelId="{4AAEAFAD-2224-4038-A508-1D658EBDAEC4}" srcId="{D0DEDA08-7C4E-46D6-A47E-10FDDD743B70}" destId="{1C8485E3-E756-4F81-A7F3-D1158002EB77}" srcOrd="0" destOrd="0" parTransId="{396D686C-D7D0-47B4-9D32-C5D1CDD3F200}" sibTransId="{A980179F-04FA-4538-B4AD-3D2E5DDD163B}"/>
    <dgm:cxn modelId="{5AC9FBB8-B538-4131-A35E-3CAC2620C207}" type="presOf" srcId="{1C8485E3-E756-4F81-A7F3-D1158002EB77}" destId="{6A43ED69-DB56-42A4-B934-40A9A81500C9}" srcOrd="0" destOrd="0" presId="urn:microsoft.com/office/officeart/2016/7/layout/HorizontalActionList"/>
    <dgm:cxn modelId="{C08F23D3-30F3-4172-B628-EA084BFF4256}" type="presOf" srcId="{2B939B74-9E18-43EC-AF6A-78FB1F450459}" destId="{56AC54F9-B487-4303-89DD-3F4335963E48}" srcOrd="0" destOrd="0" presId="urn:microsoft.com/office/officeart/2016/7/layout/HorizontalActionList"/>
    <dgm:cxn modelId="{A08517E5-6E70-452E-B716-BA467807ADDD}" srcId="{565D973E-E7CB-4457-B04A-7D4E2CA0A90F}" destId="{D0DEDA08-7C4E-46D6-A47E-10FDDD743B70}" srcOrd="0" destOrd="0" parTransId="{4E6C48A9-DFD5-48B1-A25D-58BCEF3B675F}" sibTransId="{460BA960-CD44-40B4-8136-D2A1F0E53C53}"/>
    <dgm:cxn modelId="{74B1E8E6-320D-41D2-87DD-A7031EEEB23F}" type="presOf" srcId="{565D973E-E7CB-4457-B04A-7D4E2CA0A90F}" destId="{F794B700-2BB4-4368-AFC5-E70ACB54E692}" srcOrd="0" destOrd="0" presId="urn:microsoft.com/office/officeart/2016/7/layout/HorizontalActionList"/>
    <dgm:cxn modelId="{0AAED483-4B29-4BE6-AD2B-B0545D4C2AE8}" type="presParOf" srcId="{F794B700-2BB4-4368-AFC5-E70ACB54E692}" destId="{93CF2991-25CA-4DBA-B517-058C65F7C39E}" srcOrd="0" destOrd="0" presId="urn:microsoft.com/office/officeart/2016/7/layout/HorizontalActionList"/>
    <dgm:cxn modelId="{39D6A23C-0736-4A81-9282-78FD6C2D79CC}" type="presParOf" srcId="{93CF2991-25CA-4DBA-B517-058C65F7C39E}" destId="{ACF0327B-3E1D-4990-9D48-5745C1CCA659}" srcOrd="0" destOrd="0" presId="urn:microsoft.com/office/officeart/2016/7/layout/HorizontalActionList"/>
    <dgm:cxn modelId="{2148AD3B-1E98-4858-89C8-67DE0A453AD2}" type="presParOf" srcId="{93CF2991-25CA-4DBA-B517-058C65F7C39E}" destId="{6A43ED69-DB56-42A4-B934-40A9A81500C9}" srcOrd="1" destOrd="0" presId="urn:microsoft.com/office/officeart/2016/7/layout/HorizontalActionList"/>
    <dgm:cxn modelId="{02371F8B-0FA3-4ABA-954B-8F34419A54D4}" type="presParOf" srcId="{F794B700-2BB4-4368-AFC5-E70ACB54E692}" destId="{BD4FF4DA-A388-47E6-8A81-5DA63474E0AB}" srcOrd="1" destOrd="0" presId="urn:microsoft.com/office/officeart/2016/7/layout/HorizontalActionList"/>
    <dgm:cxn modelId="{C4064FEF-83B1-45DA-B14E-E300ADF9E394}" type="presParOf" srcId="{F794B700-2BB4-4368-AFC5-E70ACB54E692}" destId="{61ADD826-AD48-43F0-9FA2-B182F8FF6133}" srcOrd="2" destOrd="0" presId="urn:microsoft.com/office/officeart/2016/7/layout/HorizontalActionList"/>
    <dgm:cxn modelId="{6BB433E9-693D-4B00-8B5E-FCD16FC5E77A}" type="presParOf" srcId="{61ADD826-AD48-43F0-9FA2-B182F8FF6133}" destId="{31A86C38-65E3-4315-9D81-DD28DF5A089B}" srcOrd="0" destOrd="0" presId="urn:microsoft.com/office/officeart/2016/7/layout/HorizontalActionList"/>
    <dgm:cxn modelId="{AA7CA580-31B7-4A55-BD73-DF3D9FC0D700}" type="presParOf" srcId="{61ADD826-AD48-43F0-9FA2-B182F8FF6133}" destId="{BEECC883-D4D4-456E-B8D3-A3500D75ED2F}" srcOrd="1" destOrd="0" presId="urn:microsoft.com/office/officeart/2016/7/layout/HorizontalActionList"/>
    <dgm:cxn modelId="{1E30722D-132C-4E81-9047-BA421EC8AF2C}" type="presParOf" srcId="{F794B700-2BB4-4368-AFC5-E70ACB54E692}" destId="{EE625F77-8A84-48A2-8DF5-0D15AB7340E1}" srcOrd="3" destOrd="0" presId="urn:microsoft.com/office/officeart/2016/7/layout/HorizontalActionList"/>
    <dgm:cxn modelId="{3AF58597-7B0A-4F32-9A68-B54FA9A62616}" type="presParOf" srcId="{F794B700-2BB4-4368-AFC5-E70ACB54E692}" destId="{4FF8561E-D22D-4C2C-BF9A-5ACBE1DD9C67}" srcOrd="4" destOrd="0" presId="urn:microsoft.com/office/officeart/2016/7/layout/HorizontalActionList"/>
    <dgm:cxn modelId="{6B897561-7A85-41CD-829B-35B865922325}" type="presParOf" srcId="{4FF8561E-D22D-4C2C-BF9A-5ACBE1DD9C67}" destId="{5B26D360-6307-4962-A034-3821D716323F}" srcOrd="0" destOrd="0" presId="urn:microsoft.com/office/officeart/2016/7/layout/HorizontalActionList"/>
    <dgm:cxn modelId="{F2E6E001-B2E7-496D-BCF9-2F390B5B6E38}" type="presParOf" srcId="{4FF8561E-D22D-4C2C-BF9A-5ACBE1DD9C67}" destId="{56AC54F9-B487-4303-89DD-3F4335963E48}"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8F3B0B-2315-4E15-80F6-EC1F475FC697}">
      <dsp:nvSpPr>
        <dsp:cNvPr id="0" name=""/>
        <dsp:cNvSpPr/>
      </dsp:nvSpPr>
      <dsp:spPr>
        <a:xfrm>
          <a:off x="0" y="686"/>
          <a:ext cx="73717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D71CA6-7A04-40C1-B678-EB8C345C0CFF}">
      <dsp:nvSpPr>
        <dsp:cNvPr id="0" name=""/>
        <dsp:cNvSpPr/>
      </dsp:nvSpPr>
      <dsp:spPr>
        <a:xfrm>
          <a:off x="0" y="686"/>
          <a:ext cx="7371703" cy="312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Introduction</a:t>
          </a:r>
          <a:endParaRPr lang="en-US" sz="1400" kern="1200"/>
        </a:p>
      </dsp:txBody>
      <dsp:txXfrm>
        <a:off x="0" y="686"/>
        <a:ext cx="7371703" cy="312493"/>
      </dsp:txXfrm>
    </dsp:sp>
    <dsp:sp modelId="{A2149EBA-5C54-4A86-90A6-32EB2EC5D24D}">
      <dsp:nvSpPr>
        <dsp:cNvPr id="0" name=""/>
        <dsp:cNvSpPr/>
      </dsp:nvSpPr>
      <dsp:spPr>
        <a:xfrm>
          <a:off x="0" y="313180"/>
          <a:ext cx="7371703" cy="0"/>
        </a:xfrm>
        <a:prstGeom prst="line">
          <a:avLst/>
        </a:prstGeom>
        <a:solidFill>
          <a:schemeClr val="accent2">
            <a:hueOff val="416006"/>
            <a:satOff val="-1567"/>
            <a:lumOff val="1315"/>
            <a:alphaOff val="0"/>
          </a:schemeClr>
        </a:solidFill>
        <a:ln w="12700" cap="flat" cmpd="sng" algn="ctr">
          <a:solidFill>
            <a:schemeClr val="accent2">
              <a:hueOff val="416006"/>
              <a:satOff val="-1567"/>
              <a:lumOff val="131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E6474F-B19F-4543-B982-C6F16856F655}">
      <dsp:nvSpPr>
        <dsp:cNvPr id="0" name=""/>
        <dsp:cNvSpPr/>
      </dsp:nvSpPr>
      <dsp:spPr>
        <a:xfrm>
          <a:off x="0" y="313180"/>
          <a:ext cx="7371703" cy="312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What is Retrieval-Augmented Generation (RAG)?</a:t>
          </a:r>
          <a:endParaRPr lang="en-US" sz="1400" kern="1200"/>
        </a:p>
      </dsp:txBody>
      <dsp:txXfrm>
        <a:off x="0" y="313180"/>
        <a:ext cx="7371703" cy="312493"/>
      </dsp:txXfrm>
    </dsp:sp>
    <dsp:sp modelId="{CD715DF0-EC72-4E19-B3DF-18C2370EB215}">
      <dsp:nvSpPr>
        <dsp:cNvPr id="0" name=""/>
        <dsp:cNvSpPr/>
      </dsp:nvSpPr>
      <dsp:spPr>
        <a:xfrm>
          <a:off x="0" y="625674"/>
          <a:ext cx="7371703" cy="0"/>
        </a:xfrm>
        <a:prstGeom prst="line">
          <a:avLst/>
        </a:prstGeom>
        <a:solidFill>
          <a:schemeClr val="accent2">
            <a:hueOff val="832011"/>
            <a:satOff val="-3134"/>
            <a:lumOff val="2630"/>
            <a:alphaOff val="0"/>
          </a:schemeClr>
        </a:solidFill>
        <a:ln w="12700" cap="flat" cmpd="sng" algn="ctr">
          <a:solidFill>
            <a:schemeClr val="accent2">
              <a:hueOff val="832011"/>
              <a:satOff val="-3134"/>
              <a:lumOff val="26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A761FB-0003-4B46-BE1C-5D2ECDFE4529}">
      <dsp:nvSpPr>
        <dsp:cNvPr id="0" name=""/>
        <dsp:cNvSpPr/>
      </dsp:nvSpPr>
      <dsp:spPr>
        <a:xfrm>
          <a:off x="0" y="625674"/>
          <a:ext cx="7371703" cy="312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Key Components of RAG</a:t>
          </a:r>
          <a:endParaRPr lang="en-US" sz="1400" kern="1200"/>
        </a:p>
      </dsp:txBody>
      <dsp:txXfrm>
        <a:off x="0" y="625674"/>
        <a:ext cx="7371703" cy="312493"/>
      </dsp:txXfrm>
    </dsp:sp>
    <dsp:sp modelId="{7862C716-1D1D-4389-B69C-F324C4D2E2B9}">
      <dsp:nvSpPr>
        <dsp:cNvPr id="0" name=""/>
        <dsp:cNvSpPr/>
      </dsp:nvSpPr>
      <dsp:spPr>
        <a:xfrm>
          <a:off x="0" y="938168"/>
          <a:ext cx="7371703" cy="0"/>
        </a:xfrm>
        <a:prstGeom prst="line">
          <a:avLst/>
        </a:prstGeom>
        <a:solidFill>
          <a:schemeClr val="accent2">
            <a:hueOff val="1248017"/>
            <a:satOff val="-4701"/>
            <a:lumOff val="3945"/>
            <a:alphaOff val="0"/>
          </a:schemeClr>
        </a:solidFill>
        <a:ln w="12700" cap="flat" cmpd="sng" algn="ctr">
          <a:solidFill>
            <a:schemeClr val="accent2">
              <a:hueOff val="1248017"/>
              <a:satOff val="-4701"/>
              <a:lumOff val="39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B2BD5A-2EF3-484D-989B-BFBEA791E3FE}">
      <dsp:nvSpPr>
        <dsp:cNvPr id="0" name=""/>
        <dsp:cNvSpPr/>
      </dsp:nvSpPr>
      <dsp:spPr>
        <a:xfrm>
          <a:off x="0" y="938168"/>
          <a:ext cx="7371703" cy="312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Variants of RAG</a:t>
          </a:r>
          <a:endParaRPr lang="en-US" sz="1400" kern="1200" dirty="0"/>
        </a:p>
      </dsp:txBody>
      <dsp:txXfrm>
        <a:off x="0" y="938168"/>
        <a:ext cx="7371703" cy="312493"/>
      </dsp:txXfrm>
    </dsp:sp>
    <dsp:sp modelId="{65659C4D-394C-46F2-ACB7-4ACFB9987AF3}">
      <dsp:nvSpPr>
        <dsp:cNvPr id="0" name=""/>
        <dsp:cNvSpPr/>
      </dsp:nvSpPr>
      <dsp:spPr>
        <a:xfrm>
          <a:off x="0" y="1250661"/>
          <a:ext cx="7371703" cy="0"/>
        </a:xfrm>
        <a:prstGeom prst="line">
          <a:avLst/>
        </a:prstGeom>
        <a:solidFill>
          <a:schemeClr val="accent2">
            <a:hueOff val="1664023"/>
            <a:satOff val="-6268"/>
            <a:lumOff val="5260"/>
            <a:alphaOff val="0"/>
          </a:schemeClr>
        </a:solidFill>
        <a:ln w="12700" cap="flat" cmpd="sng" algn="ctr">
          <a:solidFill>
            <a:schemeClr val="accent2">
              <a:hueOff val="1664023"/>
              <a:satOff val="-6268"/>
              <a:lumOff val="52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740A76-7EEA-461A-823F-395E6DFFB1E6}">
      <dsp:nvSpPr>
        <dsp:cNvPr id="0" name=""/>
        <dsp:cNvSpPr/>
      </dsp:nvSpPr>
      <dsp:spPr>
        <a:xfrm>
          <a:off x="0" y="1250661"/>
          <a:ext cx="7371703" cy="312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Algorithms Used in RAG</a:t>
          </a:r>
          <a:endParaRPr lang="en-US" sz="1400" kern="1200"/>
        </a:p>
      </dsp:txBody>
      <dsp:txXfrm>
        <a:off x="0" y="1250661"/>
        <a:ext cx="7371703" cy="312493"/>
      </dsp:txXfrm>
    </dsp:sp>
    <dsp:sp modelId="{C82551C9-502D-4699-9D59-B59D39B48EB3}">
      <dsp:nvSpPr>
        <dsp:cNvPr id="0" name=""/>
        <dsp:cNvSpPr/>
      </dsp:nvSpPr>
      <dsp:spPr>
        <a:xfrm>
          <a:off x="0" y="1563155"/>
          <a:ext cx="7371703" cy="0"/>
        </a:xfrm>
        <a:prstGeom prst="line">
          <a:avLst/>
        </a:prstGeom>
        <a:solidFill>
          <a:schemeClr val="accent2">
            <a:hueOff val="2080029"/>
            <a:satOff val="-7835"/>
            <a:lumOff val="6574"/>
            <a:alphaOff val="0"/>
          </a:schemeClr>
        </a:solidFill>
        <a:ln w="12700" cap="flat" cmpd="sng" algn="ctr">
          <a:solidFill>
            <a:schemeClr val="accent2">
              <a:hueOff val="2080029"/>
              <a:satOff val="-7835"/>
              <a:lumOff val="657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829856-D038-40A1-894A-2C8591AEFDD8}">
      <dsp:nvSpPr>
        <dsp:cNvPr id="0" name=""/>
        <dsp:cNvSpPr/>
      </dsp:nvSpPr>
      <dsp:spPr>
        <a:xfrm>
          <a:off x="0" y="1563155"/>
          <a:ext cx="7371703" cy="312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Training and Implementation Details</a:t>
          </a:r>
          <a:endParaRPr lang="en-US" sz="1400" kern="1200"/>
        </a:p>
      </dsp:txBody>
      <dsp:txXfrm>
        <a:off x="0" y="1563155"/>
        <a:ext cx="7371703" cy="312493"/>
      </dsp:txXfrm>
    </dsp:sp>
    <dsp:sp modelId="{81FE3C14-4E89-4451-BE84-7E73A1546CBD}">
      <dsp:nvSpPr>
        <dsp:cNvPr id="0" name=""/>
        <dsp:cNvSpPr/>
      </dsp:nvSpPr>
      <dsp:spPr>
        <a:xfrm>
          <a:off x="0" y="1875649"/>
          <a:ext cx="7371703" cy="0"/>
        </a:xfrm>
        <a:prstGeom prst="line">
          <a:avLst/>
        </a:prstGeom>
        <a:solidFill>
          <a:schemeClr val="accent2">
            <a:hueOff val="2496034"/>
            <a:satOff val="-9402"/>
            <a:lumOff val="7889"/>
            <a:alphaOff val="0"/>
          </a:schemeClr>
        </a:solidFill>
        <a:ln w="12700" cap="flat" cmpd="sng" algn="ctr">
          <a:solidFill>
            <a:schemeClr val="accent2">
              <a:hueOff val="2496034"/>
              <a:satOff val="-9402"/>
              <a:lumOff val="788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26CC3A-8912-4349-96BB-A002517723F4}">
      <dsp:nvSpPr>
        <dsp:cNvPr id="0" name=""/>
        <dsp:cNvSpPr/>
      </dsp:nvSpPr>
      <dsp:spPr>
        <a:xfrm>
          <a:off x="0" y="1875649"/>
          <a:ext cx="7371703" cy="312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Performance and Results</a:t>
          </a:r>
          <a:endParaRPr lang="en-US" sz="1400" kern="1200" dirty="0"/>
        </a:p>
      </dsp:txBody>
      <dsp:txXfrm>
        <a:off x="0" y="1875649"/>
        <a:ext cx="7371703" cy="312493"/>
      </dsp:txXfrm>
    </dsp:sp>
    <dsp:sp modelId="{D9C4EA0A-22D9-49B4-9E06-C27F8C398344}">
      <dsp:nvSpPr>
        <dsp:cNvPr id="0" name=""/>
        <dsp:cNvSpPr/>
      </dsp:nvSpPr>
      <dsp:spPr>
        <a:xfrm>
          <a:off x="0" y="2188143"/>
          <a:ext cx="7371703" cy="0"/>
        </a:xfrm>
        <a:prstGeom prst="line">
          <a:avLst/>
        </a:prstGeom>
        <a:solidFill>
          <a:schemeClr val="accent2">
            <a:hueOff val="2912040"/>
            <a:satOff val="-10969"/>
            <a:lumOff val="9204"/>
            <a:alphaOff val="0"/>
          </a:schemeClr>
        </a:solidFill>
        <a:ln w="12700" cap="flat" cmpd="sng" algn="ctr">
          <a:solidFill>
            <a:schemeClr val="accent2">
              <a:hueOff val="2912040"/>
              <a:satOff val="-10969"/>
              <a:lumOff val="92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329C8C-1F9F-47E3-A225-185562058139}">
      <dsp:nvSpPr>
        <dsp:cNvPr id="0" name=""/>
        <dsp:cNvSpPr/>
      </dsp:nvSpPr>
      <dsp:spPr>
        <a:xfrm>
          <a:off x="0" y="2188143"/>
          <a:ext cx="7371703" cy="312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u="none" kern="1200"/>
            <a:t>Retrieval-augmented generation use cases</a:t>
          </a:r>
          <a:endParaRPr lang="en-US" sz="1400" kern="1200" dirty="0"/>
        </a:p>
      </dsp:txBody>
      <dsp:txXfrm>
        <a:off x="0" y="2188143"/>
        <a:ext cx="7371703" cy="312493"/>
      </dsp:txXfrm>
    </dsp:sp>
    <dsp:sp modelId="{C5431F34-8C3B-4DB0-BFAF-F22D31D47D43}">
      <dsp:nvSpPr>
        <dsp:cNvPr id="0" name=""/>
        <dsp:cNvSpPr/>
      </dsp:nvSpPr>
      <dsp:spPr>
        <a:xfrm>
          <a:off x="0" y="2500637"/>
          <a:ext cx="7371703" cy="0"/>
        </a:xfrm>
        <a:prstGeom prst="line">
          <a:avLst/>
        </a:prstGeom>
        <a:solidFill>
          <a:schemeClr val="accent2">
            <a:hueOff val="3328046"/>
            <a:satOff val="-12536"/>
            <a:lumOff val="10519"/>
            <a:alphaOff val="0"/>
          </a:schemeClr>
        </a:solidFill>
        <a:ln w="12700" cap="flat" cmpd="sng" algn="ctr">
          <a:solidFill>
            <a:schemeClr val="accent2">
              <a:hueOff val="3328046"/>
              <a:satOff val="-12536"/>
              <a:lumOff val="1051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F957A9-9DD4-485D-AD6D-C896347CB016}">
      <dsp:nvSpPr>
        <dsp:cNvPr id="0" name=""/>
        <dsp:cNvSpPr/>
      </dsp:nvSpPr>
      <dsp:spPr>
        <a:xfrm>
          <a:off x="0" y="2500637"/>
          <a:ext cx="7371703" cy="312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u="none" kern="1200" dirty="0"/>
            <a:t>Retrieval-augmented</a:t>
          </a:r>
          <a:r>
            <a:rPr lang="en-US" sz="1400" b="1" kern="1200" dirty="0"/>
            <a:t> Architecture</a:t>
          </a:r>
          <a:endParaRPr lang="en-US" sz="1400" kern="1200" dirty="0"/>
        </a:p>
      </dsp:txBody>
      <dsp:txXfrm>
        <a:off x="0" y="2500637"/>
        <a:ext cx="7371703" cy="312493"/>
      </dsp:txXfrm>
    </dsp:sp>
    <dsp:sp modelId="{B01A8EC3-0C13-4980-9874-0E5C4B1CD678}">
      <dsp:nvSpPr>
        <dsp:cNvPr id="0" name=""/>
        <dsp:cNvSpPr/>
      </dsp:nvSpPr>
      <dsp:spPr>
        <a:xfrm>
          <a:off x="0" y="2813131"/>
          <a:ext cx="7371703" cy="0"/>
        </a:xfrm>
        <a:prstGeom prst="line">
          <a:avLst/>
        </a:prstGeom>
        <a:solidFill>
          <a:schemeClr val="accent2">
            <a:hueOff val="3744052"/>
            <a:satOff val="-14102"/>
            <a:lumOff val="11834"/>
            <a:alphaOff val="0"/>
          </a:schemeClr>
        </a:solidFill>
        <a:ln w="12700" cap="flat" cmpd="sng" algn="ctr">
          <a:solidFill>
            <a:schemeClr val="accent2">
              <a:hueOff val="3744052"/>
              <a:satOff val="-14102"/>
              <a:lumOff val="1183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CD5453-0D23-4110-A9F2-676CFA2EC9E5}">
      <dsp:nvSpPr>
        <dsp:cNvPr id="0" name=""/>
        <dsp:cNvSpPr/>
      </dsp:nvSpPr>
      <dsp:spPr>
        <a:xfrm>
          <a:off x="0" y="2813130"/>
          <a:ext cx="7371703" cy="312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Advantages of RAG</a:t>
          </a:r>
          <a:endParaRPr lang="en-US" sz="1400" kern="1200"/>
        </a:p>
      </dsp:txBody>
      <dsp:txXfrm>
        <a:off x="0" y="2813130"/>
        <a:ext cx="7371703" cy="312493"/>
      </dsp:txXfrm>
    </dsp:sp>
    <dsp:sp modelId="{00931903-D1E8-4464-B3B2-140D5AE9C0C0}">
      <dsp:nvSpPr>
        <dsp:cNvPr id="0" name=""/>
        <dsp:cNvSpPr/>
      </dsp:nvSpPr>
      <dsp:spPr>
        <a:xfrm>
          <a:off x="0" y="3125624"/>
          <a:ext cx="7371703" cy="0"/>
        </a:xfrm>
        <a:prstGeom prst="line">
          <a:avLst/>
        </a:prstGeom>
        <a:solidFill>
          <a:schemeClr val="accent2">
            <a:hueOff val="4160057"/>
            <a:satOff val="-15669"/>
            <a:lumOff val="13149"/>
            <a:alphaOff val="0"/>
          </a:schemeClr>
        </a:solidFill>
        <a:ln w="12700" cap="flat" cmpd="sng" algn="ctr">
          <a:solidFill>
            <a:schemeClr val="accent2">
              <a:hueOff val="4160057"/>
              <a:satOff val="-15669"/>
              <a:lumOff val="131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7EB032-5FC8-4C99-BCA1-A61BC15899BA}">
      <dsp:nvSpPr>
        <dsp:cNvPr id="0" name=""/>
        <dsp:cNvSpPr/>
      </dsp:nvSpPr>
      <dsp:spPr>
        <a:xfrm>
          <a:off x="0" y="3125624"/>
          <a:ext cx="7371703" cy="312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Limitations and Challenges</a:t>
          </a:r>
          <a:endParaRPr lang="en-US" sz="1400" kern="1200"/>
        </a:p>
      </dsp:txBody>
      <dsp:txXfrm>
        <a:off x="0" y="3125624"/>
        <a:ext cx="7371703" cy="312493"/>
      </dsp:txXfrm>
    </dsp:sp>
    <dsp:sp modelId="{6C5C0A9E-892A-41A9-9050-38289C2E3FB2}">
      <dsp:nvSpPr>
        <dsp:cNvPr id="0" name=""/>
        <dsp:cNvSpPr/>
      </dsp:nvSpPr>
      <dsp:spPr>
        <a:xfrm>
          <a:off x="0" y="3438118"/>
          <a:ext cx="7371703" cy="0"/>
        </a:xfrm>
        <a:prstGeom prst="line">
          <a:avLst/>
        </a:prstGeom>
        <a:solidFill>
          <a:schemeClr val="accent2">
            <a:hueOff val="4576063"/>
            <a:satOff val="-17236"/>
            <a:lumOff val="14464"/>
            <a:alphaOff val="0"/>
          </a:schemeClr>
        </a:solidFill>
        <a:ln w="12700" cap="flat" cmpd="sng" algn="ctr">
          <a:solidFill>
            <a:schemeClr val="accent2">
              <a:hueOff val="4576063"/>
              <a:satOff val="-17236"/>
              <a:lumOff val="1446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15F7A4-D5C2-457F-A492-929E3DBEDDE2}">
      <dsp:nvSpPr>
        <dsp:cNvPr id="0" name=""/>
        <dsp:cNvSpPr/>
      </dsp:nvSpPr>
      <dsp:spPr>
        <a:xfrm>
          <a:off x="0" y="3438118"/>
          <a:ext cx="7371703" cy="312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Best Practices for Implementing RAG</a:t>
          </a:r>
          <a:endParaRPr lang="en-US" sz="1400" kern="1200" dirty="0"/>
        </a:p>
      </dsp:txBody>
      <dsp:txXfrm>
        <a:off x="0" y="3438118"/>
        <a:ext cx="7371703" cy="312493"/>
      </dsp:txXfrm>
    </dsp:sp>
    <dsp:sp modelId="{C2021847-C95D-446D-9584-A10C850C1165}">
      <dsp:nvSpPr>
        <dsp:cNvPr id="0" name=""/>
        <dsp:cNvSpPr/>
      </dsp:nvSpPr>
      <dsp:spPr>
        <a:xfrm>
          <a:off x="0" y="3750612"/>
          <a:ext cx="7371703" cy="0"/>
        </a:xfrm>
        <a:prstGeom prst="line">
          <a:avLst/>
        </a:prstGeom>
        <a:solidFill>
          <a:schemeClr val="accent2">
            <a:hueOff val="4992069"/>
            <a:satOff val="-18803"/>
            <a:lumOff val="15779"/>
            <a:alphaOff val="0"/>
          </a:schemeClr>
        </a:solidFill>
        <a:ln w="12700" cap="flat" cmpd="sng" algn="ctr">
          <a:solidFill>
            <a:schemeClr val="accent2">
              <a:hueOff val="4992069"/>
              <a:satOff val="-18803"/>
              <a:lumOff val="157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EF70F4-73F0-4FC5-BCF2-117F48E9B0DB}">
      <dsp:nvSpPr>
        <dsp:cNvPr id="0" name=""/>
        <dsp:cNvSpPr/>
      </dsp:nvSpPr>
      <dsp:spPr>
        <a:xfrm>
          <a:off x="0" y="3750612"/>
          <a:ext cx="7371703" cy="312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Real-World Applications</a:t>
          </a:r>
          <a:endParaRPr lang="en-US" sz="1400" kern="1200"/>
        </a:p>
      </dsp:txBody>
      <dsp:txXfrm>
        <a:off x="0" y="3750612"/>
        <a:ext cx="7371703" cy="312493"/>
      </dsp:txXfrm>
    </dsp:sp>
    <dsp:sp modelId="{50EEB2F8-2EEF-4D6B-B357-9480F2647D5A}">
      <dsp:nvSpPr>
        <dsp:cNvPr id="0" name=""/>
        <dsp:cNvSpPr/>
      </dsp:nvSpPr>
      <dsp:spPr>
        <a:xfrm>
          <a:off x="0" y="4063106"/>
          <a:ext cx="7371703" cy="0"/>
        </a:xfrm>
        <a:prstGeom prst="line">
          <a:avLst/>
        </a:prstGeom>
        <a:solidFill>
          <a:schemeClr val="accent2">
            <a:hueOff val="5408074"/>
            <a:satOff val="-20370"/>
            <a:lumOff val="17093"/>
            <a:alphaOff val="0"/>
          </a:schemeClr>
        </a:solidFill>
        <a:ln w="12700" cap="flat" cmpd="sng" algn="ctr">
          <a:solidFill>
            <a:schemeClr val="accent2">
              <a:hueOff val="5408074"/>
              <a:satOff val="-20370"/>
              <a:lumOff val="170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F8964D-27D3-4BEF-9006-E503F1F87CD1}">
      <dsp:nvSpPr>
        <dsp:cNvPr id="0" name=""/>
        <dsp:cNvSpPr/>
      </dsp:nvSpPr>
      <dsp:spPr>
        <a:xfrm>
          <a:off x="0" y="4063106"/>
          <a:ext cx="7371703" cy="312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Results-Driven Analysis</a:t>
          </a:r>
          <a:endParaRPr lang="en-US" sz="1400" kern="1200" dirty="0"/>
        </a:p>
      </dsp:txBody>
      <dsp:txXfrm>
        <a:off x="0" y="4063106"/>
        <a:ext cx="7371703" cy="312493"/>
      </dsp:txXfrm>
    </dsp:sp>
    <dsp:sp modelId="{7165F387-6063-4525-85AB-CBAC9D8DBF05}">
      <dsp:nvSpPr>
        <dsp:cNvPr id="0" name=""/>
        <dsp:cNvSpPr/>
      </dsp:nvSpPr>
      <dsp:spPr>
        <a:xfrm>
          <a:off x="0" y="4375600"/>
          <a:ext cx="7371703" cy="0"/>
        </a:xfrm>
        <a:prstGeom prst="line">
          <a:avLst/>
        </a:prstGeom>
        <a:solidFill>
          <a:schemeClr val="accent2">
            <a:hueOff val="5824080"/>
            <a:satOff val="-21937"/>
            <a:lumOff val="18408"/>
            <a:alphaOff val="0"/>
          </a:schemeClr>
        </a:solidFill>
        <a:ln w="12700" cap="flat" cmpd="sng" algn="ctr">
          <a:solidFill>
            <a:schemeClr val="accent2">
              <a:hueOff val="5824080"/>
              <a:satOff val="-21937"/>
              <a:lumOff val="184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637EFD-9541-4B9C-ACE9-3C4C2D8FCDAB}">
      <dsp:nvSpPr>
        <dsp:cNvPr id="0" name=""/>
        <dsp:cNvSpPr/>
      </dsp:nvSpPr>
      <dsp:spPr>
        <a:xfrm>
          <a:off x="0" y="4375600"/>
          <a:ext cx="7371703" cy="312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Improvements to be Made</a:t>
          </a:r>
          <a:endParaRPr lang="en-US" sz="1400" kern="1200" dirty="0"/>
        </a:p>
      </dsp:txBody>
      <dsp:txXfrm>
        <a:off x="0" y="4375600"/>
        <a:ext cx="7371703" cy="312493"/>
      </dsp:txXfrm>
    </dsp:sp>
    <dsp:sp modelId="{935B974B-54E4-457B-97D1-9F648E9D71AD}">
      <dsp:nvSpPr>
        <dsp:cNvPr id="0" name=""/>
        <dsp:cNvSpPr/>
      </dsp:nvSpPr>
      <dsp:spPr>
        <a:xfrm>
          <a:off x="0" y="4688093"/>
          <a:ext cx="7371703" cy="0"/>
        </a:xfrm>
        <a:prstGeom prst="line">
          <a:avLst/>
        </a:prstGeom>
        <a:solidFill>
          <a:schemeClr val="accent2">
            <a:hueOff val="6240086"/>
            <a:satOff val="-23504"/>
            <a:lumOff val="19723"/>
            <a:alphaOff val="0"/>
          </a:schemeClr>
        </a:solidFill>
        <a:ln w="12700" cap="flat" cmpd="sng" algn="ctr">
          <a:solidFill>
            <a:schemeClr val="accent2">
              <a:hueOff val="6240086"/>
              <a:satOff val="-23504"/>
              <a:lumOff val="197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1BCCA-50EF-4C11-BD6A-54AEC8528AB3}">
      <dsp:nvSpPr>
        <dsp:cNvPr id="0" name=""/>
        <dsp:cNvSpPr/>
      </dsp:nvSpPr>
      <dsp:spPr>
        <a:xfrm>
          <a:off x="0" y="4688093"/>
          <a:ext cx="7371703" cy="312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a:t>Future Directions</a:t>
          </a:r>
          <a:endParaRPr lang="en-US" sz="1400" kern="1200"/>
        </a:p>
      </dsp:txBody>
      <dsp:txXfrm>
        <a:off x="0" y="4688093"/>
        <a:ext cx="7371703" cy="312493"/>
      </dsp:txXfrm>
    </dsp:sp>
    <dsp:sp modelId="{A43FF06E-D3BC-494A-B519-D3E287239613}">
      <dsp:nvSpPr>
        <dsp:cNvPr id="0" name=""/>
        <dsp:cNvSpPr/>
      </dsp:nvSpPr>
      <dsp:spPr>
        <a:xfrm>
          <a:off x="0" y="5000587"/>
          <a:ext cx="7371703" cy="0"/>
        </a:xfrm>
        <a:prstGeom prst="line">
          <a:avLst/>
        </a:prstGeom>
        <a:solidFill>
          <a:schemeClr val="accent2">
            <a:hueOff val="6656092"/>
            <a:satOff val="-25071"/>
            <a:lumOff val="21038"/>
            <a:alphaOff val="0"/>
          </a:schemeClr>
        </a:solidFill>
        <a:ln w="12700" cap="flat" cmpd="sng" algn="ctr">
          <a:solidFill>
            <a:schemeClr val="accent2">
              <a:hueOff val="6656092"/>
              <a:satOff val="-25071"/>
              <a:lumOff val="210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3DC67D-33D7-4BE8-B6B9-75E8E9124A2E}">
      <dsp:nvSpPr>
        <dsp:cNvPr id="0" name=""/>
        <dsp:cNvSpPr/>
      </dsp:nvSpPr>
      <dsp:spPr>
        <a:xfrm>
          <a:off x="0" y="5000587"/>
          <a:ext cx="7371703" cy="312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Conclusion</a:t>
          </a:r>
          <a:endParaRPr lang="en-US" sz="1400" kern="1200" dirty="0"/>
        </a:p>
      </dsp:txBody>
      <dsp:txXfrm>
        <a:off x="0" y="5000587"/>
        <a:ext cx="7371703" cy="312493"/>
      </dsp:txXfrm>
    </dsp:sp>
    <dsp:sp modelId="{4F8E0C8B-A37D-4CE6-B061-EFEE57932419}">
      <dsp:nvSpPr>
        <dsp:cNvPr id="0" name=""/>
        <dsp:cNvSpPr/>
      </dsp:nvSpPr>
      <dsp:spPr>
        <a:xfrm>
          <a:off x="0" y="5313081"/>
          <a:ext cx="7371703" cy="0"/>
        </a:xfrm>
        <a:prstGeom prst="line">
          <a:avLst/>
        </a:prstGeom>
        <a:solidFill>
          <a:schemeClr val="accent2">
            <a:hueOff val="7072097"/>
            <a:satOff val="-26638"/>
            <a:lumOff val="22353"/>
            <a:alphaOff val="0"/>
          </a:schemeClr>
        </a:solidFill>
        <a:ln w="12700" cap="flat" cmpd="sng" algn="ctr">
          <a:solidFill>
            <a:schemeClr val="accent2">
              <a:hueOff val="7072097"/>
              <a:satOff val="-26638"/>
              <a:lumOff val="2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A60A32-3E44-41AC-8349-CED917744B99}">
      <dsp:nvSpPr>
        <dsp:cNvPr id="0" name=""/>
        <dsp:cNvSpPr/>
      </dsp:nvSpPr>
      <dsp:spPr>
        <a:xfrm>
          <a:off x="0" y="5313081"/>
          <a:ext cx="7371703" cy="312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latin typeface="+mn-lt"/>
              <a:cs typeface="Times New Roman" panose="02020603050405020304" pitchFamily="18" charset="0"/>
            </a:rPr>
            <a:t>References</a:t>
          </a:r>
        </a:p>
      </dsp:txBody>
      <dsp:txXfrm>
        <a:off x="0" y="5313081"/>
        <a:ext cx="7371703" cy="3124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8B66D-172B-4BE2-ACD7-09FD8039FEFC}">
      <dsp:nvSpPr>
        <dsp:cNvPr id="0" name=""/>
        <dsp:cNvSpPr/>
      </dsp:nvSpPr>
      <dsp:spPr>
        <a:xfrm>
          <a:off x="2443594" y="3077508"/>
          <a:ext cx="488193" cy="1049617"/>
        </a:xfrm>
        <a:custGeom>
          <a:avLst/>
          <a:gdLst/>
          <a:ahLst/>
          <a:cxnLst/>
          <a:rect l="0" t="0" r="0" b="0"/>
          <a:pathLst>
            <a:path>
              <a:moveTo>
                <a:pt x="0" y="0"/>
              </a:moveTo>
              <a:lnTo>
                <a:pt x="244096" y="0"/>
              </a:lnTo>
              <a:lnTo>
                <a:pt x="244096" y="1049617"/>
              </a:lnTo>
              <a:lnTo>
                <a:pt x="488193" y="104961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AB15F7-C2A6-4FEF-8E22-76F207A8C58F}">
      <dsp:nvSpPr>
        <dsp:cNvPr id="0" name=""/>
        <dsp:cNvSpPr/>
      </dsp:nvSpPr>
      <dsp:spPr>
        <a:xfrm>
          <a:off x="2443594" y="3031788"/>
          <a:ext cx="488193" cy="91440"/>
        </a:xfrm>
        <a:custGeom>
          <a:avLst/>
          <a:gdLst/>
          <a:ahLst/>
          <a:cxnLst/>
          <a:rect l="0" t="0" r="0" b="0"/>
          <a:pathLst>
            <a:path>
              <a:moveTo>
                <a:pt x="0" y="45720"/>
              </a:moveTo>
              <a:lnTo>
                <a:pt x="488193"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5831C8-3388-46B0-B499-FE094722F047}">
      <dsp:nvSpPr>
        <dsp:cNvPr id="0" name=""/>
        <dsp:cNvSpPr/>
      </dsp:nvSpPr>
      <dsp:spPr>
        <a:xfrm>
          <a:off x="2443594" y="2027891"/>
          <a:ext cx="488193" cy="1049617"/>
        </a:xfrm>
        <a:custGeom>
          <a:avLst/>
          <a:gdLst/>
          <a:ahLst/>
          <a:cxnLst/>
          <a:rect l="0" t="0" r="0" b="0"/>
          <a:pathLst>
            <a:path>
              <a:moveTo>
                <a:pt x="0" y="1049617"/>
              </a:moveTo>
              <a:lnTo>
                <a:pt x="244096" y="1049617"/>
              </a:lnTo>
              <a:lnTo>
                <a:pt x="244096" y="0"/>
              </a:lnTo>
              <a:lnTo>
                <a:pt x="488193"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2AF32F-BDC3-4053-B0D4-C996EDC4F2BB}">
      <dsp:nvSpPr>
        <dsp:cNvPr id="0" name=""/>
        <dsp:cNvSpPr/>
      </dsp:nvSpPr>
      <dsp:spPr>
        <a:xfrm>
          <a:off x="2443594" y="932554"/>
          <a:ext cx="488193" cy="91440"/>
        </a:xfrm>
        <a:custGeom>
          <a:avLst/>
          <a:gdLst/>
          <a:ahLst/>
          <a:cxnLst/>
          <a:rect l="0" t="0" r="0" b="0"/>
          <a:pathLst>
            <a:path>
              <a:moveTo>
                <a:pt x="0" y="45720"/>
              </a:moveTo>
              <a:lnTo>
                <a:pt x="488193" y="4572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0C1D7F-E6D8-431E-A1CC-2BABA5D84472}">
      <dsp:nvSpPr>
        <dsp:cNvPr id="0" name=""/>
        <dsp:cNvSpPr/>
      </dsp:nvSpPr>
      <dsp:spPr>
        <a:xfrm>
          <a:off x="2624" y="606026"/>
          <a:ext cx="2440969" cy="7444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Uses </a:t>
          </a:r>
          <a:r>
            <a:rPr lang="en-US" sz="1700" b="1" kern="1200"/>
            <a:t>QA datasets</a:t>
          </a:r>
          <a:r>
            <a:rPr lang="en-US" sz="1700" kern="1200"/>
            <a:t>:</a:t>
          </a:r>
        </a:p>
      </dsp:txBody>
      <dsp:txXfrm>
        <a:off x="2624" y="606026"/>
        <a:ext cx="2440969" cy="744495"/>
      </dsp:txXfrm>
    </dsp:sp>
    <dsp:sp modelId="{1A5DF0F1-F18B-4A0B-AE1B-BF0BE8D40823}">
      <dsp:nvSpPr>
        <dsp:cNvPr id="0" name=""/>
        <dsp:cNvSpPr/>
      </dsp:nvSpPr>
      <dsp:spPr>
        <a:xfrm>
          <a:off x="2931788" y="606026"/>
          <a:ext cx="2440969" cy="7444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a:t>Natural Questions (NQ)</a:t>
          </a:r>
          <a:r>
            <a:rPr lang="en-US" sz="1700" kern="1200"/>
            <a:t>, </a:t>
          </a:r>
          <a:r>
            <a:rPr lang="en-US" sz="1700" b="1" kern="1200"/>
            <a:t>TriviaQA</a:t>
          </a:r>
          <a:r>
            <a:rPr lang="en-US" sz="1700" kern="1200"/>
            <a:t>, </a:t>
          </a:r>
          <a:r>
            <a:rPr lang="en-US" sz="1700" b="1" kern="1200"/>
            <a:t>WebQuestions</a:t>
          </a:r>
          <a:r>
            <a:rPr lang="en-US" sz="1700" kern="1200"/>
            <a:t>, </a:t>
          </a:r>
          <a:r>
            <a:rPr lang="en-US" sz="1700" b="1" kern="1200"/>
            <a:t>CuratedTREC</a:t>
          </a:r>
          <a:r>
            <a:rPr lang="en-US" sz="1700" kern="1200"/>
            <a:t>.</a:t>
          </a:r>
        </a:p>
      </dsp:txBody>
      <dsp:txXfrm>
        <a:off x="2931788" y="606026"/>
        <a:ext cx="2440969" cy="744495"/>
      </dsp:txXfrm>
    </dsp:sp>
    <dsp:sp modelId="{1EAD866E-8281-4DDC-9CF6-4D33F7E5B3C4}">
      <dsp:nvSpPr>
        <dsp:cNvPr id="0" name=""/>
        <dsp:cNvSpPr/>
      </dsp:nvSpPr>
      <dsp:spPr>
        <a:xfrm>
          <a:off x="2624" y="2705260"/>
          <a:ext cx="2440969" cy="7444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Knowledge sources:</a:t>
          </a:r>
        </a:p>
      </dsp:txBody>
      <dsp:txXfrm>
        <a:off x="2624" y="2705260"/>
        <a:ext cx="2440969" cy="744495"/>
      </dsp:txXfrm>
    </dsp:sp>
    <dsp:sp modelId="{4F86E4A3-6766-4981-9B62-A0FB129B0228}">
      <dsp:nvSpPr>
        <dsp:cNvPr id="0" name=""/>
        <dsp:cNvSpPr/>
      </dsp:nvSpPr>
      <dsp:spPr>
        <a:xfrm>
          <a:off x="2931788" y="1655643"/>
          <a:ext cx="2440969" cy="7444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a:t>Wikipedia</a:t>
          </a:r>
          <a:r>
            <a:rPr lang="en-US" sz="1700" kern="1200"/>
            <a:t> (latest dump) for general knowledge.</a:t>
          </a:r>
        </a:p>
      </dsp:txBody>
      <dsp:txXfrm>
        <a:off x="2931788" y="1655643"/>
        <a:ext cx="2440969" cy="744495"/>
      </dsp:txXfrm>
    </dsp:sp>
    <dsp:sp modelId="{D5C8B8C6-1E04-4771-AE65-5ED96FAAC74B}">
      <dsp:nvSpPr>
        <dsp:cNvPr id="0" name=""/>
        <dsp:cNvSpPr/>
      </dsp:nvSpPr>
      <dsp:spPr>
        <a:xfrm>
          <a:off x="2931788" y="2705260"/>
          <a:ext cx="2440969" cy="7444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a:t>ArXiv</a:t>
          </a:r>
          <a:r>
            <a:rPr lang="en-US" sz="1700" kern="1200"/>
            <a:t> for </a:t>
          </a:r>
          <a:r>
            <a:rPr lang="en-US" sz="1700" b="1" kern="1200"/>
            <a:t>scientific research</a:t>
          </a:r>
          <a:r>
            <a:rPr lang="en-US" sz="1700" kern="1200"/>
            <a:t>.</a:t>
          </a:r>
        </a:p>
      </dsp:txBody>
      <dsp:txXfrm>
        <a:off x="2931788" y="2705260"/>
        <a:ext cx="2440969" cy="744495"/>
      </dsp:txXfrm>
    </dsp:sp>
    <dsp:sp modelId="{214647BA-A480-4412-99D7-EBB5018E0D6D}">
      <dsp:nvSpPr>
        <dsp:cNvPr id="0" name=""/>
        <dsp:cNvSpPr/>
      </dsp:nvSpPr>
      <dsp:spPr>
        <a:xfrm>
          <a:off x="2931788" y="3754877"/>
          <a:ext cx="2440969" cy="74449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a:t>PubMed</a:t>
          </a:r>
          <a:r>
            <a:rPr lang="en-US" sz="1700" kern="1200"/>
            <a:t> for </a:t>
          </a:r>
          <a:r>
            <a:rPr lang="en-US" sz="1700" b="1" kern="1200"/>
            <a:t>medical queries</a:t>
          </a:r>
          <a:r>
            <a:rPr lang="en-US" sz="1700" kern="1200"/>
            <a:t>.</a:t>
          </a:r>
        </a:p>
      </dsp:txBody>
      <dsp:txXfrm>
        <a:off x="2931788" y="3754877"/>
        <a:ext cx="2440969" cy="744495"/>
      </dsp:txXfrm>
    </dsp:sp>
    <dsp:sp modelId="{3ED4F2F1-E114-414F-B98D-EEFCCC913CE9}">
      <dsp:nvSpPr>
        <dsp:cNvPr id="0" name=""/>
        <dsp:cNvSpPr/>
      </dsp:nvSpPr>
      <dsp:spPr>
        <a:xfrm>
          <a:off x="2624" y="3754877"/>
          <a:ext cx="2440969" cy="7444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a:t>Enables real-time updates</a:t>
          </a:r>
          <a:r>
            <a:rPr lang="en-US" sz="1700" kern="1200"/>
            <a:t> without retraining the model.</a:t>
          </a:r>
        </a:p>
      </dsp:txBody>
      <dsp:txXfrm>
        <a:off x="2624" y="3754877"/>
        <a:ext cx="2440969" cy="7444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5F0FE-F91D-4C4A-BD0B-4C1B6A3DE4A7}">
      <dsp:nvSpPr>
        <dsp:cNvPr id="0" name=""/>
        <dsp:cNvSpPr/>
      </dsp:nvSpPr>
      <dsp:spPr>
        <a:xfrm>
          <a:off x="275965" y="182873"/>
          <a:ext cx="1368756" cy="136875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985D17-18BE-4844-B4C2-C436742DF498}">
      <dsp:nvSpPr>
        <dsp:cNvPr id="0" name=""/>
        <dsp:cNvSpPr/>
      </dsp:nvSpPr>
      <dsp:spPr>
        <a:xfrm>
          <a:off x="563404" y="470312"/>
          <a:ext cx="793878" cy="7938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191954-1F59-4173-8806-AB5FDA207750}">
      <dsp:nvSpPr>
        <dsp:cNvPr id="0" name=""/>
        <dsp:cNvSpPr/>
      </dsp:nvSpPr>
      <dsp:spPr>
        <a:xfrm>
          <a:off x="1938026" y="182873"/>
          <a:ext cx="3226354" cy="136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1" kern="1200"/>
            <a:t>Optimized retriever</a:t>
          </a:r>
          <a:r>
            <a:rPr lang="en-US" sz="2200" kern="1200"/>
            <a:t> improves document ranking.</a:t>
          </a:r>
        </a:p>
      </dsp:txBody>
      <dsp:txXfrm>
        <a:off x="1938026" y="182873"/>
        <a:ext cx="3226354" cy="1368756"/>
      </dsp:txXfrm>
    </dsp:sp>
    <dsp:sp modelId="{BA23CC35-FE4E-444A-A906-0841ACDA924F}">
      <dsp:nvSpPr>
        <dsp:cNvPr id="0" name=""/>
        <dsp:cNvSpPr/>
      </dsp:nvSpPr>
      <dsp:spPr>
        <a:xfrm>
          <a:off x="5726548" y="182873"/>
          <a:ext cx="1368756" cy="136875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70E7D8-6952-4383-962E-75E4E7E00456}">
      <dsp:nvSpPr>
        <dsp:cNvPr id="0" name=""/>
        <dsp:cNvSpPr/>
      </dsp:nvSpPr>
      <dsp:spPr>
        <a:xfrm>
          <a:off x="6013987" y="470312"/>
          <a:ext cx="793878" cy="7938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66FE66-7FA0-430D-A248-BAE4CD37D690}">
      <dsp:nvSpPr>
        <dsp:cNvPr id="0" name=""/>
        <dsp:cNvSpPr/>
      </dsp:nvSpPr>
      <dsp:spPr>
        <a:xfrm>
          <a:off x="7388609" y="182873"/>
          <a:ext cx="3226354" cy="136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1" kern="1200"/>
            <a:t>Generator enhances</a:t>
          </a:r>
          <a:r>
            <a:rPr lang="en-US" sz="2200" kern="1200"/>
            <a:t> response coherence &amp; factual accuracy.</a:t>
          </a:r>
        </a:p>
      </dsp:txBody>
      <dsp:txXfrm>
        <a:off x="7388609" y="182873"/>
        <a:ext cx="3226354" cy="1368756"/>
      </dsp:txXfrm>
    </dsp:sp>
    <dsp:sp modelId="{3BAC30EA-F0DF-4F46-B5B9-39D1DDA135A2}">
      <dsp:nvSpPr>
        <dsp:cNvPr id="0" name=""/>
        <dsp:cNvSpPr/>
      </dsp:nvSpPr>
      <dsp:spPr>
        <a:xfrm>
          <a:off x="275965" y="2187237"/>
          <a:ext cx="1368756" cy="136875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AD5849-7EEF-4832-8D80-3B7A28B3535A}">
      <dsp:nvSpPr>
        <dsp:cNvPr id="0" name=""/>
        <dsp:cNvSpPr/>
      </dsp:nvSpPr>
      <dsp:spPr>
        <a:xfrm>
          <a:off x="563404" y="2474676"/>
          <a:ext cx="793878" cy="7938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94E04D-802E-47A4-A59C-E5C6EE7A8324}">
      <dsp:nvSpPr>
        <dsp:cNvPr id="0" name=""/>
        <dsp:cNvSpPr/>
      </dsp:nvSpPr>
      <dsp:spPr>
        <a:xfrm>
          <a:off x="1938026" y="2187237"/>
          <a:ext cx="3226354" cy="136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b="1" kern="1200"/>
            <a:t>Combines structured</a:t>
          </a:r>
          <a:r>
            <a:rPr lang="en-US" sz="2200" kern="1200"/>
            <a:t> (Wikipedia) &amp; </a:t>
          </a:r>
          <a:r>
            <a:rPr lang="en-US" sz="2200" b="1" kern="1200"/>
            <a:t>unstructured data</a:t>
          </a:r>
          <a:r>
            <a:rPr lang="en-US" sz="2200" kern="1200"/>
            <a:t> (PubMed).</a:t>
          </a:r>
        </a:p>
      </dsp:txBody>
      <dsp:txXfrm>
        <a:off x="1938026" y="2187237"/>
        <a:ext cx="3226354" cy="1368756"/>
      </dsp:txXfrm>
    </dsp:sp>
    <dsp:sp modelId="{5D3129E9-1761-4141-AC00-A3B8EAE87A47}">
      <dsp:nvSpPr>
        <dsp:cNvPr id="0" name=""/>
        <dsp:cNvSpPr/>
      </dsp:nvSpPr>
      <dsp:spPr>
        <a:xfrm>
          <a:off x="5726548" y="2187237"/>
          <a:ext cx="1368756" cy="136875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FB8981-1ED2-4603-97DD-9CBD47B2E7BB}">
      <dsp:nvSpPr>
        <dsp:cNvPr id="0" name=""/>
        <dsp:cNvSpPr/>
      </dsp:nvSpPr>
      <dsp:spPr>
        <a:xfrm>
          <a:off x="6013987" y="2474676"/>
          <a:ext cx="793878" cy="7938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817026-DA53-41F0-971E-D445397CFBB0}">
      <dsp:nvSpPr>
        <dsp:cNvPr id="0" name=""/>
        <dsp:cNvSpPr/>
      </dsp:nvSpPr>
      <dsp:spPr>
        <a:xfrm>
          <a:off x="7388609" y="2187237"/>
          <a:ext cx="3226354" cy="1368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Ideal for </a:t>
          </a:r>
          <a:r>
            <a:rPr lang="en-US" sz="2200" b="1" kern="1200"/>
            <a:t>open-domain QA, research analysis, and enterprise AI applications</a:t>
          </a:r>
          <a:r>
            <a:rPr lang="en-US" sz="2200" kern="1200"/>
            <a:t>.</a:t>
          </a:r>
        </a:p>
      </dsp:txBody>
      <dsp:txXfrm>
        <a:off x="7388609" y="2187237"/>
        <a:ext cx="3226354" cy="13687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0327B-3E1D-4990-9D48-5745C1CCA659}">
      <dsp:nvSpPr>
        <dsp:cNvPr id="0" name=""/>
        <dsp:cNvSpPr/>
      </dsp:nvSpPr>
      <dsp:spPr>
        <a:xfrm>
          <a:off x="8380" y="99960"/>
          <a:ext cx="3376883" cy="101306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849" tIns="266849" rIns="266849" bIns="266849" numCol="1" spcCol="1270" anchor="ctr" anchorCtr="0">
          <a:noAutofit/>
        </a:bodyPr>
        <a:lstStyle/>
        <a:p>
          <a:pPr marL="0" lvl="0" indent="0" algn="ctr" defTabSz="1511300">
            <a:lnSpc>
              <a:spcPct val="90000"/>
            </a:lnSpc>
            <a:spcBef>
              <a:spcPct val="0"/>
            </a:spcBef>
            <a:spcAft>
              <a:spcPct val="35000"/>
            </a:spcAft>
            <a:buNone/>
          </a:pPr>
          <a:r>
            <a:rPr lang="en-US" sz="3400" kern="1200"/>
            <a:t>Use</a:t>
          </a:r>
        </a:p>
      </dsp:txBody>
      <dsp:txXfrm>
        <a:off x="8380" y="99960"/>
        <a:ext cx="3376883" cy="1013065"/>
      </dsp:txXfrm>
    </dsp:sp>
    <dsp:sp modelId="{6A43ED69-DB56-42A4-B934-40A9A81500C9}">
      <dsp:nvSpPr>
        <dsp:cNvPr id="0" name=""/>
        <dsp:cNvSpPr/>
      </dsp:nvSpPr>
      <dsp:spPr>
        <a:xfrm>
          <a:off x="8380" y="1113025"/>
          <a:ext cx="3376883" cy="247737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3561" tIns="333561" rIns="333561" bIns="333561" numCol="1" spcCol="1270" anchor="t" anchorCtr="0">
          <a:noAutofit/>
        </a:bodyPr>
        <a:lstStyle/>
        <a:p>
          <a:pPr marL="0" lvl="0" indent="0" algn="l" defTabSz="622300">
            <a:lnSpc>
              <a:spcPct val="90000"/>
            </a:lnSpc>
            <a:spcBef>
              <a:spcPct val="0"/>
            </a:spcBef>
            <a:spcAft>
              <a:spcPct val="35000"/>
            </a:spcAft>
            <a:buNone/>
          </a:pPr>
          <a:r>
            <a:rPr lang="en-US" sz="1400" kern="1200" dirty="0"/>
            <a:t>🔹 Use hybrid retrieval (dense + sparse) to balance accuracy and efficiency.</a:t>
          </a:r>
          <a:br>
            <a:rPr lang="en-US" sz="1400" kern="1200" dirty="0"/>
          </a:br>
          <a:r>
            <a:rPr lang="en-US" sz="1400" kern="1200" dirty="0"/>
            <a:t>🔹 Cache frequently accessed documents to reduce computational overhead.</a:t>
          </a:r>
          <a:br>
            <a:rPr lang="en-US" sz="1400" kern="1200" dirty="0"/>
          </a:br>
          <a:r>
            <a:rPr lang="en-US" sz="1400" kern="1200" dirty="0"/>
            <a:t>🔹 Regularly update the knowledge base to maintain factual accuracy.</a:t>
          </a:r>
        </a:p>
      </dsp:txBody>
      <dsp:txXfrm>
        <a:off x="8380" y="1113025"/>
        <a:ext cx="3376883" cy="2477370"/>
      </dsp:txXfrm>
    </dsp:sp>
    <dsp:sp modelId="{31A86C38-65E3-4315-9D81-DD28DF5A089B}">
      <dsp:nvSpPr>
        <dsp:cNvPr id="0" name=""/>
        <dsp:cNvSpPr/>
      </dsp:nvSpPr>
      <dsp:spPr>
        <a:xfrm>
          <a:off x="3493158" y="99960"/>
          <a:ext cx="3376883" cy="1013065"/>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849" tIns="266849" rIns="266849" bIns="266849" numCol="1" spcCol="1270" anchor="ctr" anchorCtr="0">
          <a:noAutofit/>
        </a:bodyPr>
        <a:lstStyle/>
        <a:p>
          <a:pPr marL="0" lvl="0" indent="0" algn="ctr" defTabSz="1511300">
            <a:lnSpc>
              <a:spcPct val="90000"/>
            </a:lnSpc>
            <a:spcBef>
              <a:spcPct val="0"/>
            </a:spcBef>
            <a:spcAft>
              <a:spcPct val="35000"/>
            </a:spcAft>
            <a:buNone/>
          </a:pPr>
          <a:r>
            <a:rPr lang="en-US" sz="3400" kern="1200"/>
            <a:t>Optimize</a:t>
          </a:r>
        </a:p>
      </dsp:txBody>
      <dsp:txXfrm>
        <a:off x="3493158" y="99960"/>
        <a:ext cx="3376883" cy="1013065"/>
      </dsp:txXfrm>
    </dsp:sp>
    <dsp:sp modelId="{BEECC883-D4D4-456E-B8D3-A3500D75ED2F}">
      <dsp:nvSpPr>
        <dsp:cNvPr id="0" name=""/>
        <dsp:cNvSpPr/>
      </dsp:nvSpPr>
      <dsp:spPr>
        <a:xfrm>
          <a:off x="3493158" y="1113025"/>
          <a:ext cx="3376883" cy="247737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3561" tIns="333561" rIns="333561" bIns="333561" numCol="1" spcCol="1270" anchor="t" anchorCtr="0">
          <a:noAutofit/>
        </a:bodyPr>
        <a:lstStyle/>
        <a:p>
          <a:pPr marL="0" lvl="0" indent="0" algn="l" defTabSz="488950">
            <a:lnSpc>
              <a:spcPct val="90000"/>
            </a:lnSpc>
            <a:spcBef>
              <a:spcPct val="0"/>
            </a:spcBef>
            <a:spcAft>
              <a:spcPct val="35000"/>
            </a:spcAft>
            <a:buNone/>
          </a:pPr>
          <a:r>
            <a:rPr lang="en-US" sz="1100" kern="1200" dirty="0"/>
            <a:t>🔹 </a:t>
          </a:r>
          <a:r>
            <a:rPr lang="en-US" sz="1600" kern="1200" dirty="0"/>
            <a:t>Optimize Query Preprocessing → Use query expansion techniques to improve retriever efficiency.</a:t>
          </a:r>
        </a:p>
      </dsp:txBody>
      <dsp:txXfrm>
        <a:off x="3493158" y="1113025"/>
        <a:ext cx="3376883" cy="2477370"/>
      </dsp:txXfrm>
    </dsp:sp>
    <dsp:sp modelId="{5B26D360-6307-4962-A034-3821D716323F}">
      <dsp:nvSpPr>
        <dsp:cNvPr id="0" name=""/>
        <dsp:cNvSpPr/>
      </dsp:nvSpPr>
      <dsp:spPr>
        <a:xfrm>
          <a:off x="6977936" y="99960"/>
          <a:ext cx="3376883" cy="1013065"/>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849" tIns="266849" rIns="266849" bIns="266849" numCol="1" spcCol="1270" anchor="ctr" anchorCtr="0">
          <a:noAutofit/>
        </a:bodyPr>
        <a:lstStyle/>
        <a:p>
          <a:pPr marL="0" lvl="0" indent="0" algn="ctr" defTabSz="1511300">
            <a:lnSpc>
              <a:spcPct val="90000"/>
            </a:lnSpc>
            <a:spcBef>
              <a:spcPct val="0"/>
            </a:spcBef>
            <a:spcAft>
              <a:spcPct val="35000"/>
            </a:spcAft>
            <a:buNone/>
          </a:pPr>
          <a:r>
            <a:rPr lang="en-US" sz="3400" kern="1200"/>
            <a:t>Implement</a:t>
          </a:r>
        </a:p>
      </dsp:txBody>
      <dsp:txXfrm>
        <a:off x="6977936" y="99960"/>
        <a:ext cx="3376883" cy="1013065"/>
      </dsp:txXfrm>
    </dsp:sp>
    <dsp:sp modelId="{56AC54F9-B487-4303-89DD-3F4335963E48}">
      <dsp:nvSpPr>
        <dsp:cNvPr id="0" name=""/>
        <dsp:cNvSpPr/>
      </dsp:nvSpPr>
      <dsp:spPr>
        <a:xfrm>
          <a:off x="6977936" y="1113025"/>
          <a:ext cx="3376883" cy="247737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3561" tIns="333561" rIns="333561" bIns="333561" numCol="1" spcCol="1270" anchor="t" anchorCtr="0">
          <a:noAutofit/>
        </a:bodyPr>
        <a:lstStyle/>
        <a:p>
          <a:pPr marL="0" lvl="0" indent="0" algn="l" defTabSz="622300">
            <a:lnSpc>
              <a:spcPct val="90000"/>
            </a:lnSpc>
            <a:spcBef>
              <a:spcPct val="0"/>
            </a:spcBef>
            <a:spcAft>
              <a:spcPct val="35000"/>
            </a:spcAft>
            <a:buNone/>
          </a:pPr>
          <a:r>
            <a:rPr lang="en-US" sz="1400" kern="1200" dirty="0"/>
            <a:t>🔹 Implement Multi-Step Retrieval → Use iterative retrieval mechanisms to refine document selection for complex queries.</a:t>
          </a:r>
          <a:br>
            <a:rPr lang="en-US" sz="1400" kern="1200" dirty="0"/>
          </a:br>
          <a:endParaRPr lang="en-US" sz="1400" kern="1200" dirty="0"/>
        </a:p>
      </dsp:txBody>
      <dsp:txXfrm>
        <a:off x="6977936" y="1113025"/>
        <a:ext cx="3376883" cy="247737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8BB262-DE92-4073-84C3-9D8B78730EFF}" type="datetimeFigureOut">
              <a:rPr lang="en-US" smtClean="0"/>
              <a:t>5/30/2025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1FD26-F760-4C00-AE78-D63CB8F903CE}" type="slidenum">
              <a:rPr lang="en-US" smtClean="0"/>
              <a:t>‹#›</a:t>
            </a:fld>
            <a:endParaRPr lang="en-US"/>
          </a:p>
        </p:txBody>
      </p:sp>
    </p:spTree>
    <p:extLst>
      <p:ext uri="{BB962C8B-B14F-4D97-AF65-F5344CB8AC3E}">
        <p14:creationId xmlns:p14="http://schemas.microsoft.com/office/powerpoint/2010/main" val="791075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1FD26-F760-4C00-AE78-D63CB8F903CE}" type="slidenum">
              <a:rPr lang="en-US" smtClean="0"/>
              <a:t>4</a:t>
            </a:fld>
            <a:endParaRPr lang="en-US"/>
          </a:p>
        </p:txBody>
      </p:sp>
    </p:spTree>
    <p:extLst>
      <p:ext uri="{BB962C8B-B14F-4D97-AF65-F5344CB8AC3E}">
        <p14:creationId xmlns:p14="http://schemas.microsoft.com/office/powerpoint/2010/main" val="420772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1FD26-F760-4C00-AE78-D63CB8F903CE}" type="slidenum">
              <a:rPr lang="en-US" smtClean="0"/>
              <a:t>15</a:t>
            </a:fld>
            <a:endParaRPr lang="en-US"/>
          </a:p>
        </p:txBody>
      </p:sp>
    </p:spTree>
    <p:extLst>
      <p:ext uri="{BB962C8B-B14F-4D97-AF65-F5344CB8AC3E}">
        <p14:creationId xmlns:p14="http://schemas.microsoft.com/office/powerpoint/2010/main" val="32396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1FD26-F760-4C00-AE78-D63CB8F903CE}" type="slidenum">
              <a:rPr lang="en-US" smtClean="0"/>
              <a:t>31</a:t>
            </a:fld>
            <a:endParaRPr lang="en-US"/>
          </a:p>
        </p:txBody>
      </p:sp>
    </p:spTree>
    <p:extLst>
      <p:ext uri="{BB962C8B-B14F-4D97-AF65-F5344CB8AC3E}">
        <p14:creationId xmlns:p14="http://schemas.microsoft.com/office/powerpoint/2010/main" val="2374287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1FD26-F760-4C00-AE78-D63CB8F903CE}" type="slidenum">
              <a:rPr lang="en-US" smtClean="0"/>
              <a:t>32</a:t>
            </a:fld>
            <a:endParaRPr lang="en-US"/>
          </a:p>
        </p:txBody>
      </p:sp>
    </p:spTree>
    <p:extLst>
      <p:ext uri="{BB962C8B-B14F-4D97-AF65-F5344CB8AC3E}">
        <p14:creationId xmlns:p14="http://schemas.microsoft.com/office/powerpoint/2010/main" val="645655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5/30/2025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04982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5/30/2025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76588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5/30/2025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6604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5/30/2025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37649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5/30/2025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185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5/30/2025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17007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5/30/2025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40087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5/30/2025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1788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5/30/2025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114867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5/30/2025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46985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5/30/2025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8197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5/30/2025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23242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3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arxiv.org/abs/2305.02437" TargetMode="External"/><Relationship Id="rId3" Type="http://schemas.openxmlformats.org/officeDocument/2006/relationships/slide" Target="slide1.xml"/><Relationship Id="rId7" Type="http://schemas.openxmlformats.org/officeDocument/2006/relationships/hyperlink" Target="https://arxiv.org/abs/2405.13002" TargetMode="External"/><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hyperlink" Target="https://arxiv.org/abs/2305.06983" TargetMode="External"/><Relationship Id="rId5" Type="http://schemas.openxmlformats.org/officeDocument/2006/relationships/hyperlink" Target="https://arxiv.org/abs/2407.01219" TargetMode="External"/><Relationship Id="rId4" Type="http://schemas.openxmlformats.org/officeDocument/2006/relationships/hyperlink" Target="https://arxiv.org/abs/2410.12837"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9A9681A-2486-4655-A876-E26402CA2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6" descr="A person touching a tablet&#10;&#10;AI-generated content may be incorrect.">
            <a:extLst>
              <a:ext uri="{FF2B5EF4-FFF2-40B4-BE49-F238E27FC236}">
                <a16:creationId xmlns:a16="http://schemas.microsoft.com/office/drawing/2014/main" id="{5826656C-9FFA-A57C-315A-94C7460E7018}"/>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t="2"/>
          <a:stretch/>
        </p:blipFill>
        <p:spPr bwMode="auto">
          <a:xfrm>
            <a:off x="2" y="152"/>
            <a:ext cx="12191998" cy="6857848"/>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C9BB6818-31C2-4340-98F8-64FF7F46A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1CB729-3A9D-3C79-7189-910CD6CE2F47}"/>
              </a:ext>
            </a:extLst>
          </p:cNvPr>
          <p:cNvSpPr>
            <a:spLocks noGrp="1"/>
          </p:cNvSpPr>
          <p:nvPr>
            <p:ph type="ctrTitle"/>
          </p:nvPr>
        </p:nvSpPr>
        <p:spPr>
          <a:xfrm>
            <a:off x="640080" y="1371599"/>
            <a:ext cx="6305665" cy="3542146"/>
          </a:xfrm>
        </p:spPr>
        <p:txBody>
          <a:bodyPr vert="horz" lIns="91440" tIns="45720" rIns="91440" bIns="45720" rtlCol="0" anchor="t">
            <a:normAutofit fontScale="90000"/>
          </a:bodyPr>
          <a:lstStyle/>
          <a:p>
            <a:pPr marL="57150" indent="-285750">
              <a:lnSpc>
                <a:spcPct val="120000"/>
              </a:lnSpc>
              <a:buFont typeface="Wingdings" panose="05000000000000000000" pitchFamily="2" charset="2"/>
              <a:buChar char="v"/>
            </a:pPr>
            <a:r>
              <a:rPr lang="en-US" sz="2400" dirty="0">
                <a:solidFill>
                  <a:srgbClr val="FFFFFF"/>
                </a:solidFill>
                <a:latin typeface="Segoe UI Black" panose="020B0A02040204020203" pitchFamily="34" charset="0"/>
                <a:ea typeface="Segoe UI Black" panose="020B0A02040204020203" pitchFamily="34" charset="0"/>
                <a:cs typeface="Times New Roman" panose="02020603050405020304" pitchFamily="18" charset="0"/>
              </a:rPr>
              <a:t>Retrieval-Augmented Generation for Knowledge-Intensive NLP Tasks</a:t>
            </a:r>
            <a:br>
              <a:rPr lang="en-US" sz="1800" dirty="0">
                <a:solidFill>
                  <a:srgbClr val="FFFFFF"/>
                </a:solidFill>
                <a:latin typeface="Segoe UI Black" panose="020B0A02040204020203" pitchFamily="34" charset="0"/>
                <a:ea typeface="Segoe UI Black" panose="020B0A02040204020203" pitchFamily="34" charset="0"/>
                <a:cs typeface="Times New Roman" panose="02020603050405020304" pitchFamily="18" charset="0"/>
              </a:rPr>
            </a:br>
            <a:br>
              <a:rPr lang="en-US" sz="1800" dirty="0">
                <a:solidFill>
                  <a:srgbClr val="FFFFFF"/>
                </a:solidFill>
                <a:latin typeface="Segoe UI Black" panose="020B0A02040204020203" pitchFamily="34" charset="0"/>
                <a:ea typeface="Segoe UI Black" panose="020B0A02040204020203" pitchFamily="34" charset="0"/>
                <a:cs typeface="Times New Roman" panose="02020603050405020304" pitchFamily="18" charset="0"/>
              </a:rPr>
            </a:br>
            <a:r>
              <a:rPr lang="en-US" sz="1800" dirty="0">
                <a:solidFill>
                  <a:srgbClr val="FFFFFF"/>
                </a:solidFill>
                <a:latin typeface="Aptos" panose="020B0004020202020204" pitchFamily="34" charset="0"/>
                <a:ea typeface="Segoe UI Black" panose="020B0A02040204020203" pitchFamily="34" charset="0"/>
                <a:cs typeface="Times New Roman" panose="02020603050405020304" pitchFamily="18" charset="0"/>
              </a:rPr>
              <a:t>Course : (</a:t>
            </a:r>
            <a:r>
              <a:rPr lang="en-US" sz="1800" dirty="0">
                <a:solidFill>
                  <a:srgbClr val="FFFFFF"/>
                </a:solidFill>
                <a:effectLst/>
                <a:latin typeface="Aptos" panose="020B0004020202020204" pitchFamily="34" charset="0"/>
              </a:rPr>
              <a:t>CSE6392)  - Advanced Topics in Scalable Learning</a:t>
            </a:r>
            <a:br>
              <a:rPr lang="en-US" sz="1800" dirty="0">
                <a:solidFill>
                  <a:srgbClr val="FFFFFF"/>
                </a:solidFill>
                <a:effectLst/>
                <a:latin typeface="Aptos" panose="020B0004020202020204" pitchFamily="34" charset="0"/>
              </a:rPr>
            </a:br>
            <a:r>
              <a:rPr lang="en-US" sz="1800" dirty="0">
                <a:solidFill>
                  <a:srgbClr val="FFFFFF"/>
                </a:solidFill>
                <a:latin typeface="Aptos" panose="020B0004020202020204" pitchFamily="34" charset="0"/>
              </a:rPr>
              <a:t>I</a:t>
            </a:r>
            <a:r>
              <a:rPr lang="en-US" sz="1800" dirty="0">
                <a:solidFill>
                  <a:srgbClr val="FFFFFF"/>
                </a:solidFill>
                <a:effectLst/>
                <a:latin typeface="Aptos" panose="020B0004020202020204" pitchFamily="34" charset="0"/>
                <a:ea typeface="Segoe UI Black" panose="020B0A02040204020203" pitchFamily="34" charset="0"/>
                <a:cs typeface="Times New Roman" panose="02020603050405020304" pitchFamily="18" charset="0"/>
              </a:rPr>
              <a:t>nstructor</a:t>
            </a:r>
            <a:r>
              <a:rPr lang="en-US" sz="1800" dirty="0">
                <a:solidFill>
                  <a:srgbClr val="FFFFFF"/>
                </a:solidFill>
                <a:effectLst/>
                <a:latin typeface="Aptos" panose="020B0004020202020204" pitchFamily="34" charset="0"/>
              </a:rPr>
              <a:t>: Dr </a:t>
            </a:r>
            <a:r>
              <a:rPr lang="en-US" sz="1800" dirty="0" err="1">
                <a:solidFill>
                  <a:srgbClr val="FFFFFF"/>
                </a:solidFill>
                <a:effectLst/>
                <a:latin typeface="Aptos" panose="020B0004020202020204" pitchFamily="34" charset="0"/>
              </a:rPr>
              <a:t>Junzhou</a:t>
            </a:r>
            <a:r>
              <a:rPr lang="en-US" sz="1800" dirty="0">
                <a:solidFill>
                  <a:srgbClr val="FFFFFF"/>
                </a:solidFill>
                <a:effectLst/>
                <a:latin typeface="Aptos" panose="020B0004020202020204" pitchFamily="34" charset="0"/>
              </a:rPr>
              <a:t> Huang</a:t>
            </a:r>
            <a:br>
              <a:rPr lang="en-US" sz="1800" b="1" i="1" dirty="0">
                <a:solidFill>
                  <a:srgbClr val="FFFFFF"/>
                </a:solidFill>
                <a:effectLst/>
                <a:latin typeface="v-sans"/>
              </a:rPr>
            </a:br>
            <a:br>
              <a:rPr lang="en-US" sz="1800" b="1" i="1" spc="50" dirty="0">
                <a:solidFill>
                  <a:srgbClr val="FFFFFF"/>
                </a:solidFill>
                <a:effectLst/>
                <a:latin typeface="v-sans"/>
              </a:rPr>
            </a:br>
            <a:r>
              <a:rPr lang="en-US" sz="2700" b="1" i="1" spc="50" dirty="0">
                <a:solidFill>
                  <a:srgbClr val="FFFFFF"/>
                </a:solidFill>
                <a:effectLst/>
                <a:latin typeface="v-sans"/>
              </a:rPr>
              <a:t>PRESENTATION BY-</a:t>
            </a:r>
            <a:br>
              <a:rPr lang="en-US" sz="2700" b="1" i="1" dirty="0">
                <a:solidFill>
                  <a:srgbClr val="FFFFFF"/>
                </a:solidFill>
                <a:effectLst/>
                <a:latin typeface="v-sans"/>
              </a:rPr>
            </a:br>
            <a:r>
              <a:rPr lang="en-US" sz="2700" i="1" spc="50" dirty="0" err="1">
                <a:solidFill>
                  <a:schemeClr val="accent3">
                    <a:lumMod val="20000"/>
                    <a:lumOff val="80000"/>
                  </a:schemeClr>
                </a:solidFill>
              </a:rPr>
              <a:t>Raviteja</a:t>
            </a:r>
            <a:r>
              <a:rPr lang="en-US" sz="2700" i="1" spc="50" dirty="0">
                <a:solidFill>
                  <a:schemeClr val="accent3">
                    <a:lumMod val="20000"/>
                    <a:lumOff val="80000"/>
                  </a:schemeClr>
                </a:solidFill>
              </a:rPr>
              <a:t> </a:t>
            </a:r>
            <a:r>
              <a:rPr lang="en-US" sz="2700" i="1" spc="50" dirty="0" err="1">
                <a:solidFill>
                  <a:schemeClr val="accent3">
                    <a:lumMod val="20000"/>
                    <a:lumOff val="80000"/>
                  </a:schemeClr>
                </a:solidFill>
              </a:rPr>
              <a:t>Avutapalli</a:t>
            </a:r>
            <a:r>
              <a:rPr lang="en-US" sz="2700" i="1" spc="50" dirty="0">
                <a:solidFill>
                  <a:schemeClr val="accent3">
                    <a:lumMod val="20000"/>
                    <a:lumOff val="80000"/>
                  </a:schemeClr>
                </a:solidFill>
              </a:rPr>
              <a:t>  (1002163445)</a:t>
            </a:r>
            <a:br>
              <a:rPr lang="en-US" sz="2700" i="1" spc="50">
                <a:solidFill>
                  <a:schemeClr val="accent3">
                    <a:lumMod val="20000"/>
                    <a:lumOff val="80000"/>
                  </a:schemeClr>
                </a:solidFill>
              </a:rPr>
            </a:br>
            <a:br>
              <a:rPr lang="en-US" sz="1800" i="1" spc="50" dirty="0">
                <a:solidFill>
                  <a:srgbClr val="FFFFFF"/>
                </a:solidFill>
              </a:rPr>
            </a:br>
            <a:br>
              <a:rPr lang="en-US" sz="1800" dirty="0">
                <a:solidFill>
                  <a:srgbClr val="FFFFFF"/>
                </a:solidFill>
              </a:rPr>
            </a:br>
            <a:endParaRPr lang="en-US" sz="1800" dirty="0">
              <a:solidFill>
                <a:srgbClr val="FFFFFF"/>
              </a:solidFill>
            </a:endParaRPr>
          </a:p>
        </p:txBody>
      </p:sp>
      <p:cxnSp>
        <p:nvCxnSpPr>
          <p:cNvPr id="33" name="Straight Connector 32">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05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6ADB1163-F993-B93F-5542-BDEF052B29F3}"/>
              </a:ext>
            </a:extLst>
          </p:cNvPr>
          <p:cNvSpPr txBox="1">
            <a:spLocks/>
          </p:cNvSpPr>
          <p:nvPr/>
        </p:nvSpPr>
        <p:spPr>
          <a:xfrm>
            <a:off x="8345957" y="-415094"/>
            <a:ext cx="1649381" cy="378145"/>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a:lnSpc>
                <a:spcPct val="90000"/>
              </a:lnSpc>
              <a:spcAft>
                <a:spcPts val="600"/>
              </a:spcAft>
            </a:pPr>
            <a:r>
              <a:rPr lang="en-US" sz="3200">
                <a:latin typeface="Segoe UI Black" panose="020B0A02040204020203" pitchFamily="34" charset="0"/>
                <a:ea typeface="Segoe UI Black" panose="020B0A02040204020203" pitchFamily="34" charset="0"/>
                <a:cs typeface="Times New Roman" panose="02020603050405020304" pitchFamily="18" charset="0"/>
              </a:rPr>
              <a:t>R</a:t>
            </a:r>
            <a:br>
              <a:rPr lang="en-US" sz="3200">
                <a:latin typeface="Segoe UI Black" panose="020B0A02040204020203" pitchFamily="34" charset="0"/>
                <a:ea typeface="Segoe UI Black" panose="020B0A02040204020203" pitchFamily="34" charset="0"/>
                <a:cs typeface="Times New Roman" panose="02020603050405020304" pitchFamily="18" charset="0"/>
              </a:rPr>
            </a:br>
            <a:br>
              <a:rPr lang="en-US" sz="3200">
                <a:latin typeface="Segoe UI Black" panose="020B0A02040204020203" pitchFamily="34" charset="0"/>
                <a:ea typeface="Segoe UI Black" panose="020B0A02040204020203" pitchFamily="34" charset="0"/>
                <a:cs typeface="Times New Roman" panose="02020603050405020304" pitchFamily="18" charset="0"/>
              </a:rPr>
            </a:br>
            <a:r>
              <a:rPr lang="en-US" sz="3200">
                <a:latin typeface="Segoe UI Black" panose="020B0A02040204020203" pitchFamily="34" charset="0"/>
                <a:ea typeface="Segoe UI Black" panose="020B0A02040204020203" pitchFamily="34" charset="0"/>
                <a:cs typeface="Times New Roman" panose="02020603050405020304" pitchFamily="18" charset="0"/>
              </a:rPr>
              <a:t> </a:t>
            </a:r>
            <a:br>
              <a:rPr lang="en-US" sz="3200">
                <a:latin typeface="Segoe UI Black" panose="020B0A02040204020203" pitchFamily="34" charset="0"/>
                <a:ea typeface="Segoe UI Black" panose="020B0A02040204020203" pitchFamily="34" charset="0"/>
                <a:cs typeface="Times New Roman" panose="02020603050405020304" pitchFamily="18" charset="0"/>
              </a:rPr>
            </a:br>
            <a:br>
              <a:rPr lang="en-US" sz="2000" i="1">
                <a:solidFill>
                  <a:srgbClr val="000000"/>
                </a:solidFill>
                <a:latin typeface="v-sans"/>
              </a:rPr>
            </a:br>
            <a:br>
              <a:rPr lang="en-US" sz="2800"/>
            </a:br>
            <a:endParaRPr lang="en-US" sz="2800"/>
          </a:p>
        </p:txBody>
      </p:sp>
    </p:spTree>
    <p:extLst>
      <p:ext uri="{BB962C8B-B14F-4D97-AF65-F5344CB8AC3E}">
        <p14:creationId xmlns:p14="http://schemas.microsoft.com/office/powerpoint/2010/main" val="55295832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omputer script on a screen">
            <a:extLst>
              <a:ext uri="{FF2B5EF4-FFF2-40B4-BE49-F238E27FC236}">
                <a16:creationId xmlns:a16="http://schemas.microsoft.com/office/drawing/2014/main" id="{8EE426D2-120A-AD76-0FE6-425FEF350810}"/>
              </a:ext>
            </a:extLst>
          </p:cNvPr>
          <p:cNvPicPr>
            <a:picLocks noChangeAspect="1"/>
          </p:cNvPicPr>
          <p:nvPr/>
        </p:nvPicPr>
        <p:blipFill>
          <a:blip r:embed="rId2"/>
          <a:srcRect l="6472" r="46245" b="-1"/>
          <a:stretch/>
        </p:blipFill>
        <p:spPr>
          <a:xfrm>
            <a:off x="20" y="10"/>
            <a:ext cx="4857871" cy="6857990"/>
          </a:xfrm>
          <a:prstGeom prst="rect">
            <a:avLst/>
          </a:prstGeom>
        </p:spPr>
      </p:pic>
      <p:cxnSp>
        <p:nvCxnSpPr>
          <p:cNvPr id="8" name="Straight Connector 7">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9453B3F-6D8D-0C9F-F4E5-6E8B464492F2}"/>
              </a:ext>
            </a:extLst>
          </p:cNvPr>
          <p:cNvSpPr>
            <a:spLocks noGrp="1"/>
          </p:cNvSpPr>
          <p:nvPr>
            <p:ph type="title"/>
          </p:nvPr>
        </p:nvSpPr>
        <p:spPr>
          <a:xfrm>
            <a:off x="5496821" y="1371600"/>
            <a:ext cx="6034187" cy="557090"/>
          </a:xfrm>
        </p:spPr>
        <p:txBody>
          <a:bodyPr>
            <a:normAutofit fontScale="90000"/>
          </a:bodyPr>
          <a:lstStyle/>
          <a:p>
            <a:pPr>
              <a:lnSpc>
                <a:spcPct val="90000"/>
              </a:lnSpc>
            </a:pPr>
            <a:r>
              <a:rPr lang="en-US" sz="3400" b="1"/>
              <a:t>B. BM25 (Sparse Retrieval)</a:t>
            </a:r>
            <a:br>
              <a:rPr lang="en-US" sz="3400" b="1"/>
            </a:br>
            <a:endParaRPr lang="en-US" sz="3400" dirty="0"/>
          </a:p>
        </p:txBody>
      </p:sp>
      <p:sp>
        <p:nvSpPr>
          <p:cNvPr id="3" name="Content Placeholder 2">
            <a:extLst>
              <a:ext uri="{FF2B5EF4-FFF2-40B4-BE49-F238E27FC236}">
                <a16:creationId xmlns:a16="http://schemas.microsoft.com/office/drawing/2014/main" id="{860C13AF-669B-6069-B573-0EC413855C7B}"/>
              </a:ext>
            </a:extLst>
          </p:cNvPr>
          <p:cNvSpPr>
            <a:spLocks noGrp="1"/>
          </p:cNvSpPr>
          <p:nvPr>
            <p:ph idx="1"/>
          </p:nvPr>
        </p:nvSpPr>
        <p:spPr>
          <a:xfrm>
            <a:off x="5271247" y="2182266"/>
            <a:ext cx="6259761" cy="4115657"/>
          </a:xfrm>
        </p:spPr>
        <p:txBody>
          <a:bodyPr>
            <a:normAutofit/>
          </a:bodyPr>
          <a:lstStyle/>
          <a:p>
            <a:pPr>
              <a:lnSpc>
                <a:spcPct val="110000"/>
              </a:lnSpc>
            </a:pPr>
            <a:r>
              <a:rPr lang="en-US" sz="1200" dirty="0">
                <a:latin typeface="Times New Roman" panose="02020603050405020304" pitchFamily="18" charset="0"/>
                <a:cs typeface="Times New Roman" panose="02020603050405020304" pitchFamily="18" charset="0"/>
              </a:rPr>
              <a:t>While RAG primarily uses </a:t>
            </a:r>
            <a:r>
              <a:rPr lang="en-US" sz="1200" b="1" dirty="0">
                <a:latin typeface="Times New Roman" panose="02020603050405020304" pitchFamily="18" charset="0"/>
                <a:cs typeface="Times New Roman" panose="02020603050405020304" pitchFamily="18" charset="0"/>
              </a:rPr>
              <a:t>DPR</a:t>
            </a:r>
            <a:r>
              <a:rPr lang="en-US" sz="1200" dirty="0">
                <a:latin typeface="Times New Roman" panose="02020603050405020304" pitchFamily="18" charset="0"/>
                <a:cs typeface="Times New Roman" panose="02020603050405020304" pitchFamily="18" charset="0"/>
              </a:rPr>
              <a:t>, it can also integrate </a:t>
            </a:r>
            <a:r>
              <a:rPr lang="en-US" sz="1200" b="1" dirty="0">
                <a:latin typeface="Times New Roman" panose="02020603050405020304" pitchFamily="18" charset="0"/>
                <a:cs typeface="Times New Roman" panose="02020603050405020304" pitchFamily="18" charset="0"/>
              </a:rPr>
              <a:t>BM25</a:t>
            </a:r>
            <a:r>
              <a:rPr lang="en-US" sz="1200" dirty="0">
                <a:latin typeface="Times New Roman" panose="02020603050405020304" pitchFamily="18" charset="0"/>
                <a:cs typeface="Times New Roman" panose="02020603050405020304" pitchFamily="18" charset="0"/>
              </a:rPr>
              <a:t>, a </a:t>
            </a:r>
            <a:r>
              <a:rPr lang="en-US" sz="1200" b="1" dirty="0">
                <a:latin typeface="Times New Roman" panose="02020603050405020304" pitchFamily="18" charset="0"/>
                <a:cs typeface="Times New Roman" panose="02020603050405020304" pitchFamily="18" charset="0"/>
              </a:rPr>
              <a:t>sparse retrieval</a:t>
            </a:r>
            <a:r>
              <a:rPr lang="en-US" sz="1200" dirty="0">
                <a:latin typeface="Times New Roman" panose="02020603050405020304" pitchFamily="18" charset="0"/>
                <a:cs typeface="Times New Roman" panose="02020603050405020304" pitchFamily="18" charset="0"/>
              </a:rPr>
              <a:t> method based on </a:t>
            </a:r>
            <a:r>
              <a:rPr lang="en-US" sz="1200" b="1" dirty="0">
                <a:latin typeface="Times New Roman" panose="02020603050405020304" pitchFamily="18" charset="0"/>
                <a:cs typeface="Times New Roman" panose="02020603050405020304" pitchFamily="18" charset="0"/>
              </a:rPr>
              <a:t>term frequency and inverse document frequency (TF-IDF)</a:t>
            </a:r>
            <a:r>
              <a:rPr lang="en-US" sz="1200" dirty="0">
                <a:latin typeface="Times New Roman" panose="02020603050405020304" pitchFamily="18" charset="0"/>
                <a:cs typeface="Times New Roman" panose="02020603050405020304" pitchFamily="18" charset="0"/>
              </a:rPr>
              <a:t>.</a:t>
            </a:r>
          </a:p>
          <a:p>
            <a:pPr>
              <a:lnSpc>
                <a:spcPct val="110000"/>
              </a:lnSpc>
            </a:pPr>
            <a:r>
              <a:rPr lang="en-US" sz="1200" b="1" dirty="0">
                <a:latin typeface="Times New Roman" panose="02020603050405020304" pitchFamily="18" charset="0"/>
                <a:cs typeface="Times New Roman" panose="02020603050405020304" pitchFamily="18" charset="0"/>
              </a:rPr>
              <a:t>How BM25 Works:</a:t>
            </a:r>
          </a:p>
          <a:p>
            <a:pPr>
              <a:lnSpc>
                <a:spcPct val="110000"/>
              </a:lnSpc>
              <a:buFont typeface="+mj-lt"/>
              <a:buAutoNum type="arabicPeriod"/>
            </a:pPr>
            <a:r>
              <a:rPr lang="en-US" sz="1200" dirty="0">
                <a:latin typeface="Times New Roman" panose="02020603050405020304" pitchFamily="18" charset="0"/>
                <a:cs typeface="Times New Roman" panose="02020603050405020304" pitchFamily="18" charset="0"/>
              </a:rPr>
              <a:t>Assigns </a:t>
            </a:r>
            <a:r>
              <a:rPr lang="en-US" sz="1200" b="1" dirty="0">
                <a:latin typeface="Times New Roman" panose="02020603050405020304" pitchFamily="18" charset="0"/>
                <a:cs typeface="Times New Roman" panose="02020603050405020304" pitchFamily="18" charset="0"/>
              </a:rPr>
              <a:t>higher scores to documents</a:t>
            </a:r>
            <a:r>
              <a:rPr lang="en-US" sz="1200" dirty="0">
                <a:latin typeface="Times New Roman" panose="02020603050405020304" pitchFamily="18" charset="0"/>
                <a:cs typeface="Times New Roman" panose="02020603050405020304" pitchFamily="18" charset="0"/>
              </a:rPr>
              <a:t> that contain the query terms </a:t>
            </a:r>
            <a:r>
              <a:rPr lang="en-US" sz="1200" b="1" dirty="0">
                <a:latin typeface="Times New Roman" panose="02020603050405020304" pitchFamily="18" charset="0"/>
                <a:cs typeface="Times New Roman" panose="02020603050405020304" pitchFamily="18" charset="0"/>
              </a:rPr>
              <a:t>more frequently</a:t>
            </a:r>
            <a:r>
              <a:rPr lang="en-US" sz="1200" dirty="0">
                <a:latin typeface="Times New Roman" panose="02020603050405020304" pitchFamily="18" charset="0"/>
                <a:cs typeface="Times New Roman" panose="02020603050405020304" pitchFamily="18" charset="0"/>
              </a:rPr>
              <a:t>.</a:t>
            </a:r>
          </a:p>
          <a:p>
            <a:pPr>
              <a:lnSpc>
                <a:spcPct val="110000"/>
              </a:lnSpc>
              <a:buFont typeface="+mj-lt"/>
              <a:buAutoNum type="arabicPeriod"/>
            </a:pPr>
            <a:r>
              <a:rPr lang="en-US" sz="1200" dirty="0">
                <a:latin typeface="Times New Roman" panose="02020603050405020304" pitchFamily="18" charset="0"/>
                <a:cs typeface="Times New Roman" panose="02020603050405020304" pitchFamily="18" charset="0"/>
              </a:rPr>
              <a:t>Adjusts for </a:t>
            </a:r>
            <a:r>
              <a:rPr lang="en-US" sz="1200" b="1" dirty="0">
                <a:latin typeface="Times New Roman" panose="02020603050405020304" pitchFamily="18" charset="0"/>
                <a:cs typeface="Times New Roman" panose="02020603050405020304" pitchFamily="18" charset="0"/>
              </a:rPr>
              <a:t>document length</a:t>
            </a:r>
            <a:r>
              <a:rPr lang="en-US" sz="1200" dirty="0">
                <a:latin typeface="Times New Roman" panose="02020603050405020304" pitchFamily="18" charset="0"/>
                <a:cs typeface="Times New Roman" panose="02020603050405020304" pitchFamily="18" charset="0"/>
              </a:rPr>
              <a:t>, ensuring shorter documents with relevant terms are not unfairly penalized.</a:t>
            </a:r>
          </a:p>
          <a:p>
            <a:pPr>
              <a:lnSpc>
                <a:spcPct val="110000"/>
              </a:lnSpc>
              <a:buFont typeface="+mj-lt"/>
              <a:buAutoNum type="arabicPeriod"/>
            </a:pPr>
            <a:r>
              <a:rPr lang="en-US" sz="1200" dirty="0">
                <a:latin typeface="Times New Roman" panose="02020603050405020304" pitchFamily="18" charset="0"/>
                <a:cs typeface="Times New Roman" panose="02020603050405020304" pitchFamily="18" charset="0"/>
              </a:rPr>
              <a:t>Retrieves </a:t>
            </a:r>
            <a:r>
              <a:rPr lang="en-US" sz="1200" b="1" dirty="0">
                <a:latin typeface="Times New Roman" panose="02020603050405020304" pitchFamily="18" charset="0"/>
                <a:cs typeface="Times New Roman" panose="02020603050405020304" pitchFamily="18" charset="0"/>
              </a:rPr>
              <a:t>exact keyword matches</a:t>
            </a:r>
            <a:r>
              <a:rPr lang="en-US" sz="1200" dirty="0">
                <a:latin typeface="Times New Roman" panose="02020603050405020304" pitchFamily="18" charset="0"/>
                <a:cs typeface="Times New Roman" panose="02020603050405020304" pitchFamily="18" charset="0"/>
              </a:rPr>
              <a:t>, making it useful for structured documents.</a:t>
            </a:r>
          </a:p>
          <a:p>
            <a:pPr marL="0" indent="0">
              <a:lnSpc>
                <a:spcPct val="110000"/>
              </a:lnSpc>
              <a:buNone/>
            </a:pP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Comparison:</a:t>
            </a:r>
            <a:endParaRPr lang="en-US" sz="1200" dirty="0">
              <a:latin typeface="Times New Roman" panose="02020603050405020304" pitchFamily="18" charset="0"/>
              <a:cs typeface="Times New Roman" panose="02020603050405020304" pitchFamily="18" charset="0"/>
            </a:endParaRPr>
          </a:p>
          <a:p>
            <a:pPr>
              <a:lnSpc>
                <a:spcPct val="110000"/>
              </a:lnSpc>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DPR</a:t>
            </a:r>
            <a:r>
              <a:rPr lang="en-US" sz="1200" dirty="0">
                <a:latin typeface="Times New Roman" panose="02020603050405020304" pitchFamily="18" charset="0"/>
                <a:cs typeface="Times New Roman" panose="02020603050405020304" pitchFamily="18" charset="0"/>
              </a:rPr>
              <a:t> → Works well for </a:t>
            </a:r>
            <a:r>
              <a:rPr lang="en-US" sz="1200" b="1" dirty="0">
                <a:latin typeface="Times New Roman" panose="02020603050405020304" pitchFamily="18" charset="0"/>
                <a:cs typeface="Times New Roman" panose="02020603050405020304" pitchFamily="18" charset="0"/>
              </a:rPr>
              <a:t>semantic search</a:t>
            </a:r>
            <a:r>
              <a:rPr lang="en-US" sz="1200" dirty="0">
                <a:latin typeface="Times New Roman" panose="02020603050405020304" pitchFamily="18" charset="0"/>
                <a:cs typeface="Times New Roman" panose="02020603050405020304" pitchFamily="18" charset="0"/>
              </a:rPr>
              <a:t> (e.g., "climate change effects" retrieves relevant climate research).</a:t>
            </a:r>
          </a:p>
          <a:p>
            <a:pPr>
              <a:lnSpc>
                <a:spcPct val="110000"/>
              </a:lnSpc>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BM25</a:t>
            </a:r>
            <a:r>
              <a:rPr lang="en-US" sz="1200" dirty="0">
                <a:latin typeface="Times New Roman" panose="02020603050405020304" pitchFamily="18" charset="0"/>
                <a:cs typeface="Times New Roman" panose="02020603050405020304" pitchFamily="18" charset="0"/>
              </a:rPr>
              <a:t> → Works well for </a:t>
            </a:r>
            <a:r>
              <a:rPr lang="en-US" sz="1200" b="1" dirty="0">
                <a:latin typeface="Times New Roman" panose="02020603050405020304" pitchFamily="18" charset="0"/>
                <a:cs typeface="Times New Roman" panose="02020603050405020304" pitchFamily="18" charset="0"/>
              </a:rPr>
              <a:t>keyword-based retrieval</a:t>
            </a:r>
            <a:r>
              <a:rPr lang="en-US" sz="1200" dirty="0">
                <a:latin typeface="Times New Roman" panose="02020603050405020304" pitchFamily="18" charset="0"/>
                <a:cs typeface="Times New Roman" panose="02020603050405020304" pitchFamily="18" charset="0"/>
              </a:rPr>
              <a:t> (e.g., "climate change" finds documents with exact matching terms).</a:t>
            </a:r>
          </a:p>
          <a:p>
            <a:pPr marL="0" indent="0">
              <a:lnSpc>
                <a:spcPct val="110000"/>
              </a:lnSpc>
              <a:buNone/>
            </a:pP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Hybrid Approach:</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Some implementations </a:t>
            </a:r>
            <a:r>
              <a:rPr lang="en-US" sz="1200" b="1" dirty="0">
                <a:latin typeface="Times New Roman" panose="02020603050405020304" pitchFamily="18" charset="0"/>
                <a:cs typeface="Times New Roman" panose="02020603050405020304" pitchFamily="18" charset="0"/>
              </a:rPr>
              <a:t>combine DPR and BM25</a:t>
            </a:r>
            <a:r>
              <a:rPr lang="en-US" sz="1200" dirty="0">
                <a:latin typeface="Times New Roman" panose="02020603050405020304" pitchFamily="18" charset="0"/>
                <a:cs typeface="Times New Roman" panose="02020603050405020304" pitchFamily="18" charset="0"/>
              </a:rPr>
              <a:t> for </a:t>
            </a:r>
            <a:r>
              <a:rPr lang="en-US" sz="1200" b="1" dirty="0">
                <a:latin typeface="Times New Roman" panose="02020603050405020304" pitchFamily="18" charset="0"/>
                <a:cs typeface="Times New Roman" panose="02020603050405020304" pitchFamily="18" charset="0"/>
              </a:rPr>
              <a:t>better coverage</a:t>
            </a:r>
            <a:r>
              <a:rPr lang="en-US" sz="1200" dirty="0">
                <a:latin typeface="Times New Roman" panose="02020603050405020304" pitchFamily="18" charset="0"/>
                <a:cs typeface="Times New Roman" panose="02020603050405020304" pitchFamily="18" charset="0"/>
              </a:rPr>
              <a:t> (dense + sparse retrieval).</a:t>
            </a:r>
          </a:p>
          <a:p>
            <a:pPr>
              <a:lnSpc>
                <a:spcPct val="110000"/>
              </a:lnSpc>
            </a:pPr>
            <a:endParaRPr lang="en-US" sz="1000" dirty="0"/>
          </a:p>
        </p:txBody>
      </p:sp>
    </p:spTree>
    <p:extLst>
      <p:ext uri="{BB962C8B-B14F-4D97-AF65-F5344CB8AC3E}">
        <p14:creationId xmlns:p14="http://schemas.microsoft.com/office/powerpoint/2010/main" val="4057582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Digital cubes design">
            <a:extLst>
              <a:ext uri="{FF2B5EF4-FFF2-40B4-BE49-F238E27FC236}">
                <a16:creationId xmlns:a16="http://schemas.microsoft.com/office/drawing/2014/main" id="{B92684BE-F7CC-8C0F-4A49-DFD926BB66DB}"/>
              </a:ext>
            </a:extLst>
          </p:cNvPr>
          <p:cNvPicPr>
            <a:picLocks noChangeAspect="1"/>
          </p:cNvPicPr>
          <p:nvPr/>
        </p:nvPicPr>
        <p:blipFill>
          <a:blip r:embed="rId2"/>
          <a:srcRect l="24699" r="13496"/>
          <a:stretch/>
        </p:blipFill>
        <p:spPr>
          <a:xfrm>
            <a:off x="7776429" y="914400"/>
            <a:ext cx="4414591" cy="5357106"/>
          </a:xfrm>
          <a:prstGeom prst="rect">
            <a:avLst/>
          </a:prstGeom>
        </p:spPr>
      </p:pic>
      <p:cxnSp>
        <p:nvCxnSpPr>
          <p:cNvPr id="34" name="Straight Connector 3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353D1D3-BA3C-3B4A-720F-95D3B5D7235B}"/>
              </a:ext>
            </a:extLst>
          </p:cNvPr>
          <p:cNvSpPr>
            <a:spLocks noGrp="1"/>
          </p:cNvSpPr>
          <p:nvPr>
            <p:ph type="title"/>
          </p:nvPr>
        </p:nvSpPr>
        <p:spPr>
          <a:xfrm>
            <a:off x="640080" y="914400"/>
            <a:ext cx="6291472" cy="1097280"/>
          </a:xfrm>
        </p:spPr>
        <p:txBody>
          <a:bodyPr anchor="t">
            <a:normAutofit/>
          </a:bodyPr>
          <a:lstStyle/>
          <a:p>
            <a:pPr>
              <a:lnSpc>
                <a:spcPct val="90000"/>
              </a:lnSpc>
            </a:pPr>
            <a:r>
              <a:rPr lang="en-US" sz="3400" b="1" dirty="0"/>
              <a:t>2. Generation Algorithms</a:t>
            </a:r>
            <a:br>
              <a:rPr lang="en-US" sz="3400" b="1" dirty="0"/>
            </a:br>
            <a:endParaRPr lang="en-US" sz="3400" dirty="0"/>
          </a:p>
        </p:txBody>
      </p:sp>
      <p:sp>
        <p:nvSpPr>
          <p:cNvPr id="3" name="Content Placeholder 2">
            <a:extLst>
              <a:ext uri="{FF2B5EF4-FFF2-40B4-BE49-F238E27FC236}">
                <a16:creationId xmlns:a16="http://schemas.microsoft.com/office/drawing/2014/main" id="{9A9C6356-7288-9E99-7FC0-CF9C68A44002}"/>
              </a:ext>
            </a:extLst>
          </p:cNvPr>
          <p:cNvSpPr>
            <a:spLocks noGrp="1"/>
          </p:cNvSpPr>
          <p:nvPr>
            <p:ph idx="1"/>
          </p:nvPr>
        </p:nvSpPr>
        <p:spPr>
          <a:xfrm>
            <a:off x="360727" y="1736521"/>
            <a:ext cx="6570825" cy="4689443"/>
          </a:xfrm>
        </p:spPr>
        <p:txBody>
          <a:bodyPr>
            <a:normAutofit/>
          </a:bodyPr>
          <a:lstStyle/>
          <a:p>
            <a:pPr marL="0" indent="0">
              <a:lnSpc>
                <a:spcPct val="110000"/>
              </a:lnSpc>
              <a:buNone/>
            </a:pPr>
            <a:r>
              <a:rPr lang="en-US" sz="1200" dirty="0">
                <a:latin typeface="Times New Roman" panose="02020603050405020304" pitchFamily="18" charset="0"/>
                <a:cs typeface="Times New Roman" panose="02020603050405020304" pitchFamily="18" charset="0"/>
              </a:rPr>
              <a:t>Once relevant documents are retrieved, the </a:t>
            </a:r>
            <a:r>
              <a:rPr lang="en-US" sz="1200" b="1" dirty="0">
                <a:latin typeface="Times New Roman" panose="02020603050405020304" pitchFamily="18" charset="0"/>
                <a:cs typeface="Times New Roman" panose="02020603050405020304" pitchFamily="18" charset="0"/>
              </a:rPr>
              <a:t>generation model</a:t>
            </a:r>
            <a:r>
              <a:rPr lang="en-US" sz="1200" dirty="0">
                <a:latin typeface="Times New Roman" panose="02020603050405020304" pitchFamily="18" charset="0"/>
                <a:cs typeface="Times New Roman" panose="02020603050405020304" pitchFamily="18" charset="0"/>
              </a:rPr>
              <a:t> (BART, T5, or GPT) produces a </a:t>
            </a:r>
            <a:r>
              <a:rPr lang="en-US" sz="1200" b="1" dirty="0">
                <a:latin typeface="Times New Roman" panose="02020603050405020304" pitchFamily="18" charset="0"/>
                <a:cs typeface="Times New Roman" panose="02020603050405020304" pitchFamily="18" charset="0"/>
              </a:rPr>
              <a:t>final response</a:t>
            </a:r>
            <a:r>
              <a:rPr lang="en-US" sz="1200" dirty="0">
                <a:latin typeface="Times New Roman" panose="02020603050405020304" pitchFamily="18" charset="0"/>
                <a:cs typeface="Times New Roman" panose="02020603050405020304" pitchFamily="18" charset="0"/>
              </a:rPr>
              <a:t> using </a:t>
            </a:r>
            <a:r>
              <a:rPr lang="en-US" sz="1200" b="1" dirty="0">
                <a:latin typeface="Times New Roman" panose="02020603050405020304" pitchFamily="18" charset="0"/>
                <a:cs typeface="Times New Roman" panose="02020603050405020304" pitchFamily="18" charset="0"/>
              </a:rPr>
              <a:t>contextualized information</a:t>
            </a:r>
            <a:r>
              <a:rPr lang="en-US" sz="1200" dirty="0">
                <a:latin typeface="Times New Roman" panose="02020603050405020304" pitchFamily="18" charset="0"/>
                <a:cs typeface="Times New Roman" panose="02020603050405020304" pitchFamily="18" charset="0"/>
              </a:rPr>
              <a:t>.</a:t>
            </a:r>
          </a:p>
          <a:p>
            <a:pPr>
              <a:lnSpc>
                <a:spcPct val="110000"/>
              </a:lnSpc>
            </a:pPr>
            <a:r>
              <a:rPr lang="en-US" sz="1800" b="1" dirty="0">
                <a:latin typeface="Times New Roman" panose="02020603050405020304" pitchFamily="18" charset="0"/>
                <a:cs typeface="Times New Roman" panose="02020603050405020304" pitchFamily="18" charset="0"/>
              </a:rPr>
              <a:t>A. Sequence-to-Sequence (Seq2Seq) Models</a:t>
            </a:r>
          </a:p>
          <a:p>
            <a:pPr marL="0" indent="0">
              <a:lnSpc>
                <a:spcPct val="110000"/>
              </a:lnSpc>
              <a:buNone/>
            </a:pPr>
            <a:r>
              <a:rPr lang="en-US" sz="1200" dirty="0">
                <a:latin typeface="Times New Roman" panose="02020603050405020304" pitchFamily="18" charset="0"/>
                <a:cs typeface="Times New Roman" panose="02020603050405020304" pitchFamily="18" charset="0"/>
              </a:rPr>
              <a:t>RAG uses </a:t>
            </a:r>
            <a:r>
              <a:rPr lang="en-US" sz="1200" b="1" dirty="0">
                <a:latin typeface="Times New Roman" panose="02020603050405020304" pitchFamily="18" charset="0"/>
                <a:cs typeface="Times New Roman" panose="02020603050405020304" pitchFamily="18" charset="0"/>
              </a:rPr>
              <a:t>Seq2Seq architectures</a:t>
            </a:r>
            <a:r>
              <a:rPr lang="en-US" sz="1200" dirty="0">
                <a:latin typeface="Times New Roman" panose="02020603050405020304" pitchFamily="18" charset="0"/>
                <a:cs typeface="Times New Roman" panose="02020603050405020304" pitchFamily="18" charset="0"/>
              </a:rPr>
              <a:t> where an </a:t>
            </a:r>
            <a:r>
              <a:rPr lang="en-US" sz="1200" b="1" dirty="0">
                <a:latin typeface="Times New Roman" panose="02020603050405020304" pitchFamily="18" charset="0"/>
                <a:cs typeface="Times New Roman" panose="02020603050405020304" pitchFamily="18" charset="0"/>
              </a:rPr>
              <a:t>encoder-decoder framework</a:t>
            </a:r>
            <a:r>
              <a:rPr lang="en-US" sz="1200" dirty="0">
                <a:latin typeface="Times New Roman" panose="02020603050405020304" pitchFamily="18" charset="0"/>
                <a:cs typeface="Times New Roman" panose="02020603050405020304" pitchFamily="18" charset="0"/>
              </a:rPr>
              <a:t> is employed to </a:t>
            </a:r>
            <a:r>
              <a:rPr lang="en-US" sz="1200" b="1" dirty="0">
                <a:latin typeface="Times New Roman" panose="02020603050405020304" pitchFamily="18" charset="0"/>
                <a:cs typeface="Times New Roman" panose="02020603050405020304" pitchFamily="18" charset="0"/>
              </a:rPr>
              <a:t>generate responses</a:t>
            </a:r>
            <a:r>
              <a:rPr lang="en-US" sz="1200" dirty="0">
                <a:latin typeface="Times New Roman" panose="02020603050405020304" pitchFamily="18" charset="0"/>
                <a:cs typeface="Times New Roman" panose="02020603050405020304" pitchFamily="18" charset="0"/>
              </a:rPr>
              <a:t> from retrieved documents.</a:t>
            </a:r>
          </a:p>
          <a:p>
            <a:pPr>
              <a:lnSpc>
                <a:spcPct val="110000"/>
              </a:lnSpc>
              <a:buFont typeface="+mj-lt"/>
              <a:buAutoNum type="arabicPeriod"/>
            </a:pPr>
            <a:r>
              <a:rPr lang="en-US" sz="1200" b="1" dirty="0">
                <a:latin typeface="Times New Roman" panose="02020603050405020304" pitchFamily="18" charset="0"/>
                <a:cs typeface="Times New Roman" panose="02020603050405020304" pitchFamily="18" charset="0"/>
              </a:rPr>
              <a:t>BART (Bidirectional and Auto-Regressive Transformers)</a:t>
            </a:r>
            <a:endParaRPr lang="en-US" sz="1200" dirty="0">
              <a:latin typeface="Times New Roman" panose="02020603050405020304" pitchFamily="18" charset="0"/>
              <a:cs typeface="Times New Roman" panose="02020603050405020304" pitchFamily="18" charset="0"/>
            </a:endParaRPr>
          </a:p>
          <a:p>
            <a:pPr marL="742950" lvl="1" indent="-285750">
              <a:lnSpc>
                <a:spcPct val="110000"/>
              </a:lnSpc>
              <a:buFont typeface="+mj-lt"/>
              <a:buAutoNum type="arabicPeriod"/>
            </a:pPr>
            <a:r>
              <a:rPr lang="en-US" sz="1200" b="1" dirty="0">
                <a:latin typeface="Times New Roman" panose="02020603050405020304" pitchFamily="18" charset="0"/>
                <a:cs typeface="Times New Roman" panose="02020603050405020304" pitchFamily="18" charset="0"/>
              </a:rPr>
              <a:t>Encoder</a:t>
            </a:r>
            <a:r>
              <a:rPr lang="en-US" sz="1200" dirty="0">
                <a:latin typeface="Times New Roman" panose="02020603050405020304" pitchFamily="18" charset="0"/>
                <a:cs typeface="Times New Roman" panose="02020603050405020304" pitchFamily="18" charset="0"/>
              </a:rPr>
              <a:t>: Attends to retrieved passages.</a:t>
            </a:r>
          </a:p>
          <a:p>
            <a:pPr marL="742950" lvl="1" indent="-285750">
              <a:lnSpc>
                <a:spcPct val="110000"/>
              </a:lnSpc>
              <a:buFont typeface="+mj-lt"/>
              <a:buAutoNum type="arabicPeriod"/>
            </a:pPr>
            <a:r>
              <a:rPr lang="en-US" sz="1200" b="1" dirty="0">
                <a:latin typeface="Times New Roman" panose="02020603050405020304" pitchFamily="18" charset="0"/>
                <a:cs typeface="Times New Roman" panose="02020603050405020304" pitchFamily="18" charset="0"/>
              </a:rPr>
              <a:t>Decoder</a:t>
            </a:r>
            <a:r>
              <a:rPr lang="en-US" sz="1200" dirty="0">
                <a:latin typeface="Times New Roman" panose="02020603050405020304" pitchFamily="18" charset="0"/>
                <a:cs typeface="Times New Roman" panose="02020603050405020304" pitchFamily="18" charset="0"/>
              </a:rPr>
              <a:t>: Generates coherent responses based on context.</a:t>
            </a:r>
          </a:p>
          <a:p>
            <a:pPr marL="742950" lvl="1" indent="-285750">
              <a:lnSpc>
                <a:spcPct val="110000"/>
              </a:lnSpc>
              <a:buFont typeface="+mj-lt"/>
              <a:buAutoNum type="arabicPeriod"/>
            </a:pPr>
            <a:r>
              <a:rPr lang="en-US" sz="1200" b="1" dirty="0">
                <a:latin typeface="Times New Roman" panose="02020603050405020304" pitchFamily="18" charset="0"/>
                <a:cs typeface="Times New Roman" panose="02020603050405020304" pitchFamily="18" charset="0"/>
              </a:rPr>
              <a:t>Fine-tuned for open-domain QA, summarization, and chatbots</a:t>
            </a:r>
            <a:r>
              <a:rPr lang="en-US" sz="1200" dirty="0">
                <a:latin typeface="Times New Roman" panose="02020603050405020304" pitchFamily="18" charset="0"/>
                <a:cs typeface="Times New Roman" panose="02020603050405020304" pitchFamily="18" charset="0"/>
              </a:rPr>
              <a:t>.</a:t>
            </a:r>
          </a:p>
          <a:p>
            <a:pPr>
              <a:lnSpc>
                <a:spcPct val="110000"/>
              </a:lnSpc>
              <a:buFont typeface="+mj-lt"/>
              <a:buAutoNum type="arabicPeriod"/>
            </a:pPr>
            <a:r>
              <a:rPr lang="en-US" sz="1200" b="1" dirty="0">
                <a:latin typeface="Times New Roman" panose="02020603050405020304" pitchFamily="18" charset="0"/>
                <a:cs typeface="Times New Roman" panose="02020603050405020304" pitchFamily="18" charset="0"/>
              </a:rPr>
              <a:t>T5 (Text-To-Text Transfer Transformer)</a:t>
            </a:r>
            <a:endParaRPr lang="en-US" sz="1200" dirty="0">
              <a:latin typeface="Times New Roman" panose="02020603050405020304" pitchFamily="18" charset="0"/>
              <a:cs typeface="Times New Roman" panose="02020603050405020304" pitchFamily="18" charset="0"/>
            </a:endParaRPr>
          </a:p>
          <a:p>
            <a:pPr marL="742950" lvl="1" indent="-285750">
              <a:lnSpc>
                <a:spcPct val="110000"/>
              </a:lnSpc>
              <a:buFont typeface="+mj-lt"/>
              <a:buAutoNum type="arabicPeriod"/>
            </a:pPr>
            <a:r>
              <a:rPr lang="en-US" sz="1200" dirty="0">
                <a:latin typeface="Times New Roman" panose="02020603050405020304" pitchFamily="18" charset="0"/>
                <a:cs typeface="Times New Roman" panose="02020603050405020304" pitchFamily="18" charset="0"/>
              </a:rPr>
              <a:t>Converts </a:t>
            </a:r>
            <a:r>
              <a:rPr lang="en-US" sz="1200" b="1" dirty="0">
                <a:latin typeface="Times New Roman" panose="02020603050405020304" pitchFamily="18" charset="0"/>
                <a:cs typeface="Times New Roman" panose="02020603050405020304" pitchFamily="18" charset="0"/>
              </a:rPr>
              <a:t>every NLP task into a text generation problem</a:t>
            </a:r>
            <a:r>
              <a:rPr lang="en-US" sz="1200" dirty="0">
                <a:latin typeface="Times New Roman" panose="02020603050405020304" pitchFamily="18" charset="0"/>
                <a:cs typeface="Times New Roman" panose="02020603050405020304" pitchFamily="18" charset="0"/>
              </a:rPr>
              <a:t>.</a:t>
            </a:r>
          </a:p>
          <a:p>
            <a:pPr marL="742950" lvl="1" indent="-285750">
              <a:lnSpc>
                <a:spcPct val="110000"/>
              </a:lnSpc>
              <a:buFont typeface="+mj-lt"/>
              <a:buAutoNum type="arabicPeriod"/>
            </a:pPr>
            <a:r>
              <a:rPr lang="en-US" sz="1200" dirty="0">
                <a:latin typeface="Times New Roman" panose="02020603050405020304" pitchFamily="18" charset="0"/>
                <a:cs typeface="Times New Roman" panose="02020603050405020304" pitchFamily="18" charset="0"/>
              </a:rPr>
              <a:t>Given the retrieved documents, </a:t>
            </a:r>
            <a:r>
              <a:rPr lang="en-US" sz="1200" b="1" dirty="0">
                <a:latin typeface="Times New Roman" panose="02020603050405020304" pitchFamily="18" charset="0"/>
                <a:cs typeface="Times New Roman" panose="02020603050405020304" pitchFamily="18" charset="0"/>
              </a:rPr>
              <a:t>T5 generates an answer</a:t>
            </a:r>
            <a:r>
              <a:rPr lang="en-US" sz="1200" dirty="0">
                <a:latin typeface="Times New Roman" panose="02020603050405020304" pitchFamily="18" charset="0"/>
                <a:cs typeface="Times New Roman" panose="02020603050405020304" pitchFamily="18" charset="0"/>
              </a:rPr>
              <a:t> in natural language.</a:t>
            </a:r>
          </a:p>
          <a:p>
            <a:pPr marL="0" indent="0">
              <a:lnSpc>
                <a:spcPct val="110000"/>
              </a:lnSpc>
              <a:buNone/>
            </a:pPr>
            <a:r>
              <a:rPr lang="en-US" sz="1200" b="1" dirty="0">
                <a:latin typeface="Times New Roman" panose="02020603050405020304" pitchFamily="18" charset="0"/>
                <a:cs typeface="Times New Roman" panose="02020603050405020304" pitchFamily="18" charset="0"/>
              </a:rPr>
              <a:t>Example:</a:t>
            </a:r>
            <a:endParaRPr lang="en-US" sz="1200" dirty="0">
              <a:latin typeface="Times New Roman" panose="02020603050405020304" pitchFamily="18" charset="0"/>
              <a:cs typeface="Times New Roman" panose="02020603050405020304" pitchFamily="18" charset="0"/>
            </a:endParaRPr>
          </a:p>
          <a:p>
            <a:pPr marL="0" indent="0">
              <a:lnSpc>
                <a:spcPct val="110000"/>
              </a:lnSpc>
              <a:buNone/>
            </a:pPr>
            <a:r>
              <a:rPr lang="en-US" sz="1200" dirty="0">
                <a:latin typeface="Times New Roman" panose="02020603050405020304" pitchFamily="18" charset="0"/>
                <a:cs typeface="Times New Roman" panose="02020603050405020304" pitchFamily="18" charset="0"/>
              </a:rPr>
              <a:t>Query: </a:t>
            </a:r>
            <a:r>
              <a:rPr lang="en-US" sz="1200" i="1" dirty="0">
                <a:latin typeface="Times New Roman" panose="02020603050405020304" pitchFamily="18" charset="0"/>
                <a:cs typeface="Times New Roman" panose="02020603050405020304" pitchFamily="18" charset="0"/>
              </a:rPr>
              <a:t>"What are the effects of climate change?"</a:t>
            </a:r>
            <a:endParaRPr lang="en-US" sz="1200" dirty="0">
              <a:latin typeface="Times New Roman" panose="02020603050405020304" pitchFamily="18" charset="0"/>
              <a:cs typeface="Times New Roman" panose="02020603050405020304" pitchFamily="18" charset="0"/>
            </a:endParaRPr>
          </a:p>
          <a:p>
            <a:pPr marL="0" indent="0">
              <a:lnSpc>
                <a:spcPct val="110000"/>
              </a:lnSpc>
              <a:buNone/>
            </a:pPr>
            <a:r>
              <a:rPr lang="en-US" sz="1200" b="1" dirty="0">
                <a:latin typeface="Times New Roman" panose="02020603050405020304" pitchFamily="18" charset="0"/>
                <a:cs typeface="Times New Roman" panose="02020603050405020304" pitchFamily="18" charset="0"/>
              </a:rPr>
              <a:t>DPR retrieves top articles</a:t>
            </a:r>
            <a:r>
              <a:rPr lang="en-US" sz="1200" dirty="0">
                <a:latin typeface="Times New Roman" panose="02020603050405020304" pitchFamily="18" charset="0"/>
                <a:cs typeface="Times New Roman" panose="02020603050405020304" pitchFamily="18" charset="0"/>
              </a:rPr>
              <a:t>, and </a:t>
            </a:r>
            <a:r>
              <a:rPr lang="en-US" sz="1200" b="1" dirty="0">
                <a:latin typeface="Times New Roman" panose="02020603050405020304" pitchFamily="18" charset="0"/>
                <a:cs typeface="Times New Roman" panose="02020603050405020304" pitchFamily="18" charset="0"/>
              </a:rPr>
              <a:t>BART generates a detailed response</a:t>
            </a:r>
            <a:r>
              <a:rPr lang="en-US" sz="1200" dirty="0">
                <a:latin typeface="Times New Roman" panose="02020603050405020304" pitchFamily="18" charset="0"/>
                <a:cs typeface="Times New Roman" panose="02020603050405020304" pitchFamily="18" charset="0"/>
              </a:rPr>
              <a:t> summarizing the effects.</a:t>
            </a:r>
          </a:p>
        </p:txBody>
      </p:sp>
    </p:spTree>
    <p:extLst>
      <p:ext uri="{BB962C8B-B14F-4D97-AF65-F5344CB8AC3E}">
        <p14:creationId xmlns:p14="http://schemas.microsoft.com/office/powerpoint/2010/main" val="1682648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8C81-BD41-8E64-2E3C-D82FC7C8D581}"/>
              </a:ext>
            </a:extLst>
          </p:cNvPr>
          <p:cNvSpPr>
            <a:spLocks noGrp="1"/>
          </p:cNvSpPr>
          <p:nvPr>
            <p:ph type="title"/>
          </p:nvPr>
        </p:nvSpPr>
        <p:spPr/>
        <p:txBody>
          <a:bodyPr>
            <a:normAutofit fontScale="90000"/>
          </a:bodyPr>
          <a:lstStyle/>
          <a:p>
            <a:r>
              <a:rPr lang="en-US" b="1" dirty="0"/>
              <a:t>B. Probability Distribution of RAG</a:t>
            </a:r>
            <a:br>
              <a:rPr lang="en-US" b="1" dirty="0"/>
            </a:br>
            <a:endParaRPr lang="en-US" dirty="0"/>
          </a:p>
        </p:txBody>
      </p:sp>
      <p:sp>
        <p:nvSpPr>
          <p:cNvPr id="3" name="Content Placeholder 2">
            <a:extLst>
              <a:ext uri="{FF2B5EF4-FFF2-40B4-BE49-F238E27FC236}">
                <a16:creationId xmlns:a16="http://schemas.microsoft.com/office/drawing/2014/main" id="{6E1643BA-68CE-63F8-E92A-B887D1A18C14}"/>
              </a:ext>
            </a:extLst>
          </p:cNvPr>
          <p:cNvSpPr>
            <a:spLocks noGrp="1"/>
          </p:cNvSpPr>
          <p:nvPr>
            <p:ph idx="1"/>
          </p:nvPr>
        </p:nvSpPr>
        <p:spPr>
          <a:xfrm>
            <a:off x="491490" y="2274570"/>
            <a:ext cx="11039518" cy="3925062"/>
          </a:xfrm>
        </p:spPr>
        <p:txBody>
          <a:bodyPr>
            <a:normAutofit fontScale="77500" lnSpcReduction="20000"/>
          </a:bodyPr>
          <a:lstStyle/>
          <a:p>
            <a:r>
              <a:rPr lang="en-US" sz="1900" dirty="0">
                <a:latin typeface="Times New Roman" panose="02020603050405020304" pitchFamily="18" charset="0"/>
                <a:cs typeface="Times New Roman" panose="02020603050405020304" pitchFamily="18" charset="0"/>
              </a:rPr>
              <a:t>RAG models compute the </a:t>
            </a:r>
            <a:r>
              <a:rPr lang="en-US" sz="1900" b="1" dirty="0">
                <a:latin typeface="Times New Roman" panose="02020603050405020304" pitchFamily="18" charset="0"/>
                <a:cs typeface="Times New Roman" panose="02020603050405020304" pitchFamily="18" charset="0"/>
              </a:rPr>
              <a:t>final response probability</a:t>
            </a:r>
            <a:r>
              <a:rPr lang="en-US" sz="1900" dirty="0">
                <a:latin typeface="Times New Roman" panose="02020603050405020304" pitchFamily="18" charset="0"/>
                <a:cs typeface="Times New Roman" panose="02020603050405020304" pitchFamily="18" charset="0"/>
              </a:rPr>
              <a:t> by marginalizing over all retrieved documents:</a:t>
            </a:r>
          </a:p>
          <a:p>
            <a:r>
              <a:rPr lang="en-US" sz="1900" b="1" dirty="0">
                <a:latin typeface="Times New Roman" panose="02020603050405020304" pitchFamily="18" charset="0"/>
                <a:cs typeface="Times New Roman" panose="02020603050405020304" pitchFamily="18" charset="0"/>
              </a:rPr>
              <a:t>P(</a:t>
            </a:r>
            <a:r>
              <a:rPr lang="en-US" sz="1900" b="1" dirty="0" err="1">
                <a:latin typeface="Times New Roman" panose="02020603050405020304" pitchFamily="18" charset="0"/>
                <a:cs typeface="Times New Roman" panose="02020603050405020304" pitchFamily="18" charset="0"/>
              </a:rPr>
              <a:t>y∣x</a:t>
            </a:r>
            <a:r>
              <a:rPr lang="en-US" sz="1900" b="1" dirty="0">
                <a:latin typeface="Times New Roman" panose="02020603050405020304" pitchFamily="18" charset="0"/>
                <a:cs typeface="Times New Roman" panose="02020603050405020304" pitchFamily="18" charset="0"/>
              </a:rPr>
              <a:t>) = ∑ z ∈ D P(</a:t>
            </a:r>
            <a:r>
              <a:rPr lang="en-US" sz="1900" b="1" dirty="0" err="1">
                <a:latin typeface="Times New Roman" panose="02020603050405020304" pitchFamily="18" charset="0"/>
                <a:cs typeface="Times New Roman" panose="02020603050405020304" pitchFamily="18" charset="0"/>
              </a:rPr>
              <a:t>y∣x,z</a:t>
            </a:r>
            <a:r>
              <a:rPr lang="en-US" sz="1900" b="1" dirty="0">
                <a:latin typeface="Times New Roman" panose="02020603050405020304" pitchFamily="18" charset="0"/>
                <a:cs typeface="Times New Roman" panose="02020603050405020304" pitchFamily="18" charset="0"/>
              </a:rPr>
              <a:t>) P(</a:t>
            </a:r>
            <a:r>
              <a:rPr lang="en-US" sz="1900" b="1" dirty="0" err="1">
                <a:latin typeface="Times New Roman" panose="02020603050405020304" pitchFamily="18" charset="0"/>
                <a:cs typeface="Times New Roman" panose="02020603050405020304" pitchFamily="18" charset="0"/>
              </a:rPr>
              <a:t>z∣x</a:t>
            </a:r>
            <a:r>
              <a:rPr lang="en-US" sz="1900" b="1" dirty="0">
                <a:latin typeface="Times New Roman" panose="02020603050405020304" pitchFamily="18" charset="0"/>
                <a:cs typeface="Times New Roman" panose="02020603050405020304" pitchFamily="18" charset="0"/>
              </a:rPr>
              <a:t>) P(y | x) = sum_{z \in D} P(y | x, z) P(z | x) P(</a:t>
            </a:r>
            <a:r>
              <a:rPr lang="en-US" sz="1900" b="1" dirty="0" err="1">
                <a:latin typeface="Times New Roman" panose="02020603050405020304" pitchFamily="18" charset="0"/>
                <a:cs typeface="Times New Roman" panose="02020603050405020304" pitchFamily="18" charset="0"/>
              </a:rPr>
              <a:t>y∣x</a:t>
            </a:r>
            <a:r>
              <a:rPr lang="en-US" sz="1900" b="1" dirty="0">
                <a:latin typeface="Times New Roman" panose="02020603050405020304" pitchFamily="18" charset="0"/>
                <a:cs typeface="Times New Roman" panose="02020603050405020304" pitchFamily="18" charset="0"/>
              </a:rPr>
              <a:t>) = z ∈ D∑ ​P(</a:t>
            </a:r>
            <a:r>
              <a:rPr lang="en-US" sz="1900" b="1" dirty="0" err="1">
                <a:latin typeface="Times New Roman" panose="02020603050405020304" pitchFamily="18" charset="0"/>
                <a:cs typeface="Times New Roman" panose="02020603050405020304" pitchFamily="18" charset="0"/>
              </a:rPr>
              <a:t>y∣x,z</a:t>
            </a:r>
            <a:r>
              <a:rPr lang="en-US" sz="1900" b="1" dirty="0">
                <a:latin typeface="Times New Roman" panose="02020603050405020304" pitchFamily="18" charset="0"/>
                <a:cs typeface="Times New Roman" panose="02020603050405020304" pitchFamily="18" charset="0"/>
              </a:rPr>
              <a:t>) P(</a:t>
            </a:r>
            <a:r>
              <a:rPr lang="en-US" sz="1900" b="1" dirty="0" err="1">
                <a:latin typeface="Times New Roman" panose="02020603050405020304" pitchFamily="18" charset="0"/>
                <a:cs typeface="Times New Roman" panose="02020603050405020304" pitchFamily="18" charset="0"/>
              </a:rPr>
              <a:t>z∣x</a:t>
            </a:r>
            <a:r>
              <a:rPr lang="en-US" sz="1900" b="1" dirty="0">
                <a:latin typeface="Times New Roman" panose="02020603050405020304" pitchFamily="18" charset="0"/>
                <a:cs typeface="Times New Roman" panose="02020603050405020304" pitchFamily="18" charset="0"/>
              </a:rPr>
              <a:t>)</a:t>
            </a:r>
          </a:p>
          <a:p>
            <a:pPr marL="0" indent="0">
              <a:buNone/>
            </a:pPr>
            <a:r>
              <a:rPr lang="en-US" sz="1900" dirty="0">
                <a:latin typeface="Times New Roman" panose="02020603050405020304" pitchFamily="18" charset="0"/>
                <a:cs typeface="Times New Roman" panose="02020603050405020304" pitchFamily="18" charset="0"/>
              </a:rPr>
              <a:t>    Where:</a:t>
            </a:r>
          </a:p>
          <a:p>
            <a:pPr>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xxx</a:t>
            </a:r>
            <a:r>
              <a:rPr lang="en-US" sz="1900" dirty="0">
                <a:latin typeface="Times New Roman" panose="02020603050405020304" pitchFamily="18" charset="0"/>
                <a:cs typeface="Times New Roman" panose="02020603050405020304" pitchFamily="18" charset="0"/>
              </a:rPr>
              <a:t> = input query</a:t>
            </a:r>
          </a:p>
          <a:p>
            <a:pPr>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zzz</a:t>
            </a:r>
            <a:r>
              <a:rPr lang="en-US" sz="1900" dirty="0">
                <a:latin typeface="Times New Roman" panose="02020603050405020304" pitchFamily="18" charset="0"/>
                <a:cs typeface="Times New Roman" panose="02020603050405020304" pitchFamily="18" charset="0"/>
              </a:rPr>
              <a:t> = retrieved document</a:t>
            </a:r>
          </a:p>
          <a:p>
            <a:pPr>
              <a:buFont typeface="Arial" panose="020B0604020202020204" pitchFamily="34" charset="0"/>
              <a:buChar char="•"/>
            </a:pPr>
            <a:r>
              <a:rPr lang="en-US" sz="1900" b="1" dirty="0" err="1">
                <a:latin typeface="Times New Roman" panose="02020603050405020304" pitchFamily="18" charset="0"/>
                <a:cs typeface="Times New Roman" panose="02020603050405020304" pitchFamily="18" charset="0"/>
              </a:rPr>
              <a:t>yyy</a:t>
            </a:r>
            <a:r>
              <a:rPr lang="en-US" sz="1900" dirty="0">
                <a:latin typeface="Times New Roman" panose="02020603050405020304" pitchFamily="18" charset="0"/>
                <a:cs typeface="Times New Roman" panose="02020603050405020304" pitchFamily="18" charset="0"/>
              </a:rPr>
              <a:t> = generated response</a:t>
            </a:r>
          </a:p>
          <a:p>
            <a:pPr>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P(</a:t>
            </a:r>
            <a:r>
              <a:rPr lang="en-US" sz="1900" b="1" dirty="0" err="1">
                <a:latin typeface="Times New Roman" panose="02020603050405020304" pitchFamily="18" charset="0"/>
                <a:cs typeface="Times New Roman" panose="02020603050405020304" pitchFamily="18" charset="0"/>
              </a:rPr>
              <a:t>z∣x</a:t>
            </a:r>
            <a:r>
              <a:rPr lang="en-US" sz="1900" b="1" dirty="0">
                <a:latin typeface="Times New Roman" panose="02020603050405020304" pitchFamily="18" charset="0"/>
                <a:cs typeface="Times New Roman" panose="02020603050405020304" pitchFamily="18" charset="0"/>
              </a:rPr>
              <a:t>)P(z | x)P(</a:t>
            </a:r>
            <a:r>
              <a:rPr lang="en-US" sz="1900" b="1" dirty="0" err="1">
                <a:latin typeface="Times New Roman" panose="02020603050405020304" pitchFamily="18" charset="0"/>
                <a:cs typeface="Times New Roman" panose="02020603050405020304" pitchFamily="18" charset="0"/>
              </a:rPr>
              <a:t>z∣x</a:t>
            </a:r>
            <a:r>
              <a:rPr lang="en-US" sz="1900" b="1" dirty="0">
                <a:latin typeface="Times New Roman" panose="02020603050405020304" pitchFamily="18" charset="0"/>
                <a:cs typeface="Times New Roman" panose="02020603050405020304" pitchFamily="18" charset="0"/>
              </a:rPr>
              <a:t>)</a:t>
            </a:r>
            <a:r>
              <a:rPr lang="en-US" sz="1900" dirty="0">
                <a:latin typeface="Times New Roman" panose="02020603050405020304" pitchFamily="18" charset="0"/>
                <a:cs typeface="Times New Roman" panose="02020603050405020304" pitchFamily="18" charset="0"/>
              </a:rPr>
              <a:t> = probability of retrieving document zzz for query xxx</a:t>
            </a:r>
          </a:p>
          <a:p>
            <a:pPr>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P(</a:t>
            </a:r>
            <a:r>
              <a:rPr lang="en-US" sz="1900" b="1" dirty="0" err="1">
                <a:latin typeface="Times New Roman" panose="02020603050405020304" pitchFamily="18" charset="0"/>
                <a:cs typeface="Times New Roman" panose="02020603050405020304" pitchFamily="18" charset="0"/>
              </a:rPr>
              <a:t>y∣x,z</a:t>
            </a:r>
            <a:r>
              <a:rPr lang="en-US" sz="1900" b="1" dirty="0">
                <a:latin typeface="Times New Roman" panose="02020603050405020304" pitchFamily="18" charset="0"/>
                <a:cs typeface="Times New Roman" panose="02020603050405020304" pitchFamily="18" charset="0"/>
              </a:rPr>
              <a:t>)P(y | x, z)P(</a:t>
            </a:r>
            <a:r>
              <a:rPr lang="en-US" sz="1900" b="1" dirty="0" err="1">
                <a:latin typeface="Times New Roman" panose="02020603050405020304" pitchFamily="18" charset="0"/>
                <a:cs typeface="Times New Roman" panose="02020603050405020304" pitchFamily="18" charset="0"/>
              </a:rPr>
              <a:t>y∣x,z</a:t>
            </a:r>
            <a:r>
              <a:rPr lang="en-US" sz="1900" b="1" dirty="0">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 probability of generating response </a:t>
            </a:r>
            <a:r>
              <a:rPr lang="en-US" sz="1900" dirty="0" err="1">
                <a:latin typeface="Times New Roman" panose="02020603050405020304" pitchFamily="18" charset="0"/>
                <a:cs typeface="Times New Roman" panose="02020603050405020304" pitchFamily="18" charset="0"/>
              </a:rPr>
              <a:t>yyy</a:t>
            </a:r>
            <a:r>
              <a:rPr lang="en-US" sz="1900" dirty="0">
                <a:latin typeface="Times New Roman" panose="02020603050405020304" pitchFamily="18" charset="0"/>
                <a:cs typeface="Times New Roman" panose="02020603050405020304" pitchFamily="18" charset="0"/>
              </a:rPr>
              <a:t> given xxx and zzz</a:t>
            </a:r>
          </a:p>
          <a:p>
            <a:pPr marL="0" indent="0">
              <a:buNone/>
            </a:pPr>
            <a:r>
              <a:rPr lang="en-US" sz="1900" dirty="0">
                <a:latin typeface="Times New Roman" panose="02020603050405020304" pitchFamily="18" charset="0"/>
                <a:cs typeface="Times New Roman" panose="02020603050405020304" pitchFamily="18" charset="0"/>
              </a:rPr>
              <a:t> </a:t>
            </a:r>
            <a:r>
              <a:rPr lang="en-US" sz="1900" b="1" dirty="0">
                <a:latin typeface="Times New Roman" panose="02020603050405020304" pitchFamily="18" charset="0"/>
                <a:cs typeface="Times New Roman" panose="02020603050405020304" pitchFamily="18" charset="0"/>
              </a:rPr>
              <a:t>Interpretation:</a:t>
            </a:r>
            <a:endParaRPr lang="en-US" sz="19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This equation ensures that </a:t>
            </a:r>
            <a:r>
              <a:rPr lang="en-US" sz="1900" b="1" dirty="0">
                <a:latin typeface="Times New Roman" panose="02020603050405020304" pitchFamily="18" charset="0"/>
                <a:cs typeface="Times New Roman" panose="02020603050405020304" pitchFamily="18" charset="0"/>
              </a:rPr>
              <a:t>RAG generates responses based on the most relevant retrieved knowledge</a:t>
            </a:r>
            <a:r>
              <a:rPr lang="en-US" sz="19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If retrieval fails or </a:t>
            </a:r>
            <a:r>
              <a:rPr lang="en-US" sz="1900" b="1" dirty="0">
                <a:latin typeface="Times New Roman" panose="02020603050405020304" pitchFamily="18" charset="0"/>
                <a:cs typeface="Times New Roman" panose="02020603050405020304" pitchFamily="18" charset="0"/>
              </a:rPr>
              <a:t>low-quality documents are retrieved</a:t>
            </a:r>
            <a:r>
              <a:rPr lang="en-US" sz="1900" dirty="0">
                <a:latin typeface="Times New Roman" panose="02020603050405020304" pitchFamily="18" charset="0"/>
                <a:cs typeface="Times New Roman" panose="02020603050405020304" pitchFamily="18" charset="0"/>
              </a:rPr>
              <a:t>, the generation process might produce </a:t>
            </a:r>
            <a:r>
              <a:rPr lang="en-US" sz="1900" b="1" dirty="0">
                <a:latin typeface="Times New Roman" panose="02020603050405020304" pitchFamily="18" charset="0"/>
                <a:cs typeface="Times New Roman" panose="02020603050405020304" pitchFamily="18" charset="0"/>
              </a:rPr>
              <a:t>hallucinations</a:t>
            </a:r>
            <a:r>
              <a:rPr lang="en-US" sz="1900" dirty="0">
                <a:latin typeface="Times New Roman" panose="02020603050405020304" pitchFamily="18" charset="0"/>
                <a:cs typeface="Times New Roman" panose="02020603050405020304" pitchFamily="18" charset="0"/>
              </a:rPr>
              <a:t>.</a:t>
            </a:r>
          </a:p>
          <a:p>
            <a:pPr marL="0" indent="0">
              <a:buNone/>
            </a:pPr>
            <a:endParaRPr lang="en-US" dirty="0"/>
          </a:p>
        </p:txBody>
      </p:sp>
    </p:spTree>
    <p:extLst>
      <p:ext uri="{BB962C8B-B14F-4D97-AF65-F5344CB8AC3E}">
        <p14:creationId xmlns:p14="http://schemas.microsoft.com/office/powerpoint/2010/main" val="751515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037E4-1FEE-4C3D-DFD7-A7B2DB9987FB}"/>
              </a:ext>
            </a:extLst>
          </p:cNvPr>
          <p:cNvSpPr>
            <a:spLocks noGrp="1"/>
          </p:cNvSpPr>
          <p:nvPr>
            <p:ph type="title"/>
          </p:nvPr>
        </p:nvSpPr>
        <p:spPr>
          <a:xfrm>
            <a:off x="640079" y="1120141"/>
            <a:ext cx="10890929" cy="857250"/>
          </a:xfrm>
        </p:spPr>
        <p:txBody>
          <a:bodyPr>
            <a:normAutofit fontScale="90000"/>
          </a:bodyPr>
          <a:lstStyle/>
          <a:p>
            <a:r>
              <a:rPr lang="en-US" b="1" dirty="0"/>
              <a:t>🔹 3. Hybrid Retrieval-Augmented Generation</a:t>
            </a:r>
            <a:br>
              <a:rPr lang="en-US" b="1" dirty="0"/>
            </a:br>
            <a:endParaRPr lang="en-US" dirty="0"/>
          </a:p>
        </p:txBody>
      </p:sp>
      <p:sp>
        <p:nvSpPr>
          <p:cNvPr id="3" name="Content Placeholder 2">
            <a:extLst>
              <a:ext uri="{FF2B5EF4-FFF2-40B4-BE49-F238E27FC236}">
                <a16:creationId xmlns:a16="http://schemas.microsoft.com/office/drawing/2014/main" id="{EB738402-3EC8-1BB8-6EF6-2AB642860ABA}"/>
              </a:ext>
            </a:extLst>
          </p:cNvPr>
          <p:cNvSpPr>
            <a:spLocks noGrp="1"/>
          </p:cNvSpPr>
          <p:nvPr>
            <p:ph idx="1"/>
          </p:nvPr>
        </p:nvSpPr>
        <p:spPr>
          <a:xfrm>
            <a:off x="548640" y="2251710"/>
            <a:ext cx="10982368" cy="4274820"/>
          </a:xfrm>
        </p:spPr>
        <p:txBody>
          <a:bodyPr>
            <a:normAutofit fontScale="92500" lnSpcReduction="10000"/>
          </a:bodyPr>
          <a:lstStyle/>
          <a:p>
            <a:r>
              <a:rPr lang="en-US" sz="2200" dirty="0">
                <a:latin typeface="Times New Roman" panose="02020603050405020304" pitchFamily="18" charset="0"/>
                <a:cs typeface="Times New Roman" panose="02020603050405020304" pitchFamily="18" charset="0"/>
              </a:rPr>
              <a:t>Some advanced RAG models </a:t>
            </a:r>
            <a:r>
              <a:rPr lang="en-US" sz="2200" b="1" dirty="0">
                <a:latin typeface="Times New Roman" panose="02020603050405020304" pitchFamily="18" charset="0"/>
                <a:cs typeface="Times New Roman" panose="02020603050405020304" pitchFamily="18" charset="0"/>
              </a:rPr>
              <a:t>combine multiple retrieval and generation techniques</a:t>
            </a:r>
            <a:r>
              <a:rPr lang="en-US" sz="2200" dirty="0">
                <a:latin typeface="Times New Roman" panose="02020603050405020304" pitchFamily="18" charset="0"/>
                <a:cs typeface="Times New Roman" panose="02020603050405020304" pitchFamily="18" charset="0"/>
              </a:rPr>
              <a:t>:</a:t>
            </a:r>
          </a:p>
          <a:p>
            <a:pPr>
              <a:buFont typeface="+mj-lt"/>
              <a:buAutoNum type="arabicPeriod"/>
            </a:pPr>
            <a:r>
              <a:rPr lang="en-US" sz="2200" b="1" dirty="0">
                <a:latin typeface="Times New Roman" panose="02020603050405020304" pitchFamily="18" charset="0"/>
                <a:cs typeface="Times New Roman" panose="02020603050405020304" pitchFamily="18" charset="0"/>
              </a:rPr>
              <a:t>Retrieval-Augmented Fine-Tuning (RAFT)</a:t>
            </a:r>
            <a:endParaRPr lang="en-US" sz="2200" dirty="0">
              <a:latin typeface="Times New Roman" panose="02020603050405020304" pitchFamily="18" charset="0"/>
              <a:cs typeface="Times New Roman" panose="02020603050405020304" pitchFamily="18" charset="0"/>
            </a:endParaRPr>
          </a:p>
          <a:p>
            <a:pPr marL="457200" lvl="1" indent="0">
              <a:buNone/>
            </a:pPr>
            <a:r>
              <a:rPr lang="en-US" sz="2200" dirty="0">
                <a:latin typeface="Times New Roman" panose="02020603050405020304" pitchFamily="18" charset="0"/>
                <a:cs typeface="Times New Roman" panose="02020603050405020304" pitchFamily="18" charset="0"/>
              </a:rPr>
              <a:t>Jointly </a:t>
            </a:r>
            <a:r>
              <a:rPr lang="en-US" sz="2200" b="1" dirty="0">
                <a:latin typeface="Times New Roman" panose="02020603050405020304" pitchFamily="18" charset="0"/>
                <a:cs typeface="Times New Roman" panose="02020603050405020304" pitchFamily="18" charset="0"/>
              </a:rPr>
              <a:t>trains retrieval + generation</a:t>
            </a:r>
            <a:r>
              <a:rPr lang="en-US" sz="2200" dirty="0">
                <a:latin typeface="Times New Roman" panose="02020603050405020304" pitchFamily="18" charset="0"/>
                <a:cs typeface="Times New Roman" panose="02020603050405020304" pitchFamily="18" charset="0"/>
              </a:rPr>
              <a:t>, improving contextual understanding.</a:t>
            </a:r>
          </a:p>
          <a:p>
            <a:pPr>
              <a:buFont typeface="+mj-lt"/>
              <a:buAutoNum type="arabicPeriod"/>
            </a:pPr>
            <a:r>
              <a:rPr lang="en-US" sz="2200" b="1" dirty="0">
                <a:latin typeface="Times New Roman" panose="02020603050405020304" pitchFamily="18" charset="0"/>
                <a:cs typeface="Times New Roman" panose="02020603050405020304" pitchFamily="18" charset="0"/>
              </a:rPr>
              <a:t>Multi-Step Retrieval</a:t>
            </a:r>
            <a:endParaRPr lang="en-US" sz="2200" dirty="0">
              <a:latin typeface="Times New Roman" panose="02020603050405020304" pitchFamily="18" charset="0"/>
              <a:cs typeface="Times New Roman" panose="02020603050405020304" pitchFamily="18" charset="0"/>
            </a:endParaRPr>
          </a:p>
          <a:p>
            <a:pPr marL="457200" lvl="1" indent="0">
              <a:buNone/>
            </a:pPr>
            <a:r>
              <a:rPr lang="en-US" sz="2200" dirty="0">
                <a:latin typeface="Times New Roman" panose="02020603050405020304" pitchFamily="18" charset="0"/>
                <a:cs typeface="Times New Roman" panose="02020603050405020304" pitchFamily="18" charset="0"/>
              </a:rPr>
              <a:t>Instead of retrieving documents </a:t>
            </a:r>
            <a:r>
              <a:rPr lang="en-US" sz="2200" b="1" dirty="0">
                <a:latin typeface="Times New Roman" panose="02020603050405020304" pitchFamily="18" charset="0"/>
                <a:cs typeface="Times New Roman" panose="02020603050405020304" pitchFamily="18" charset="0"/>
              </a:rPr>
              <a:t>once</a:t>
            </a:r>
            <a:r>
              <a:rPr lang="en-US" sz="2200" dirty="0">
                <a:latin typeface="Times New Roman" panose="02020603050405020304" pitchFamily="18" charset="0"/>
                <a:cs typeface="Times New Roman" panose="02020603050405020304" pitchFamily="18" charset="0"/>
              </a:rPr>
              <a:t>, the retriever is updated </a:t>
            </a:r>
            <a:r>
              <a:rPr lang="en-US" sz="2200" b="1" dirty="0">
                <a:latin typeface="Times New Roman" panose="02020603050405020304" pitchFamily="18" charset="0"/>
                <a:cs typeface="Times New Roman" panose="02020603050405020304" pitchFamily="18" charset="0"/>
              </a:rPr>
              <a:t>dynamically per query</a:t>
            </a:r>
            <a:r>
              <a:rPr lang="en-US" sz="2200" dirty="0">
                <a:latin typeface="Times New Roman" panose="02020603050405020304" pitchFamily="18" charset="0"/>
                <a:cs typeface="Times New Roman" panose="02020603050405020304" pitchFamily="18" charset="0"/>
              </a:rPr>
              <a:t>.</a:t>
            </a:r>
          </a:p>
          <a:p>
            <a:pPr>
              <a:buFont typeface="+mj-lt"/>
              <a:buAutoNum type="arabicPeriod"/>
            </a:pPr>
            <a:r>
              <a:rPr lang="en-US" sz="2200" b="1" dirty="0">
                <a:latin typeface="Times New Roman" panose="02020603050405020304" pitchFamily="18" charset="0"/>
                <a:cs typeface="Times New Roman" panose="02020603050405020304" pitchFamily="18" charset="0"/>
              </a:rPr>
              <a:t>Memory-Augmented RAG</a:t>
            </a:r>
            <a:endParaRPr lang="en-US" sz="2200" dirty="0">
              <a:latin typeface="Times New Roman" panose="02020603050405020304" pitchFamily="18" charset="0"/>
              <a:cs typeface="Times New Roman" panose="02020603050405020304" pitchFamily="18" charset="0"/>
            </a:endParaRPr>
          </a:p>
          <a:p>
            <a:pPr marL="457200" lvl="1" indent="0">
              <a:buNone/>
            </a:pPr>
            <a:r>
              <a:rPr lang="en-US" sz="2200" dirty="0">
                <a:latin typeface="Times New Roman" panose="02020603050405020304" pitchFamily="18" charset="0"/>
                <a:cs typeface="Times New Roman" panose="02020603050405020304" pitchFamily="18" charset="0"/>
              </a:rPr>
              <a:t>Stores past retrievals for </a:t>
            </a:r>
            <a:r>
              <a:rPr lang="en-US" sz="2200" b="1" dirty="0">
                <a:latin typeface="Times New Roman" panose="02020603050405020304" pitchFamily="18" charset="0"/>
                <a:cs typeface="Times New Roman" panose="02020603050405020304" pitchFamily="18" charset="0"/>
              </a:rPr>
              <a:t>long-term contextual memory</a:t>
            </a:r>
            <a:r>
              <a:rPr lang="en-US" sz="2200" dirty="0">
                <a:latin typeface="Times New Roman" panose="02020603050405020304" pitchFamily="18" charset="0"/>
                <a:cs typeface="Times New Roman" panose="02020603050405020304" pitchFamily="18" charset="0"/>
              </a:rPr>
              <a:t>.</a:t>
            </a:r>
          </a:p>
          <a:p>
            <a:pPr marL="0" indent="0">
              <a:buNone/>
            </a:pPr>
            <a:r>
              <a:rPr lang="en-US" sz="2200" b="1" dirty="0">
                <a:latin typeface="Times New Roman" panose="02020603050405020304" pitchFamily="18" charset="0"/>
                <a:cs typeface="Times New Roman" panose="02020603050405020304" pitchFamily="18" charset="0"/>
              </a:rPr>
              <a:t>Example:</a:t>
            </a:r>
            <a:endParaRPr lang="en-US" sz="2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AI assistants using </a:t>
            </a:r>
            <a:r>
              <a:rPr lang="en-US" sz="2200" b="1" dirty="0">
                <a:latin typeface="Times New Roman" panose="02020603050405020304" pitchFamily="18" charset="0"/>
                <a:cs typeface="Times New Roman" panose="02020603050405020304" pitchFamily="18" charset="0"/>
              </a:rPr>
              <a:t>Memory-Augmented RAG</a:t>
            </a:r>
            <a:r>
              <a:rPr lang="en-US" sz="2200" dirty="0">
                <a:latin typeface="Times New Roman" panose="02020603050405020304" pitchFamily="18" charset="0"/>
                <a:cs typeface="Times New Roman" panose="02020603050405020304" pitchFamily="18" charset="0"/>
              </a:rPr>
              <a:t> can recall </a:t>
            </a:r>
            <a:r>
              <a:rPr lang="en-US" sz="2200" b="1" dirty="0">
                <a:latin typeface="Times New Roman" panose="02020603050405020304" pitchFamily="18" charset="0"/>
                <a:cs typeface="Times New Roman" panose="02020603050405020304" pitchFamily="18" charset="0"/>
              </a:rPr>
              <a:t>previous user queries</a:t>
            </a:r>
            <a:r>
              <a:rPr lang="en-US" sz="2200" dirty="0">
                <a:latin typeface="Times New Roman" panose="02020603050405020304" pitchFamily="18" charset="0"/>
                <a:cs typeface="Times New Roman" panose="02020603050405020304" pitchFamily="18" charset="0"/>
              </a:rPr>
              <a:t>, improving response continuity in </a:t>
            </a:r>
            <a:r>
              <a:rPr lang="en-US" sz="2200" b="1" dirty="0">
                <a:latin typeface="Times New Roman" panose="02020603050405020304" pitchFamily="18" charset="0"/>
                <a:cs typeface="Times New Roman" panose="02020603050405020304" pitchFamily="18" charset="0"/>
              </a:rPr>
              <a:t>chatbots</a:t>
            </a:r>
            <a:r>
              <a:rPr lang="en-US" sz="2200"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656066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C69525-1BE4-4BA0-A23C-3BB6C162E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8A8B8D-EC35-D478-1642-0187F94E130F}"/>
              </a:ext>
            </a:extLst>
          </p:cNvPr>
          <p:cNvSpPr>
            <a:spLocks noGrp="1"/>
          </p:cNvSpPr>
          <p:nvPr>
            <p:ph type="title"/>
          </p:nvPr>
        </p:nvSpPr>
        <p:spPr>
          <a:xfrm>
            <a:off x="640079" y="1371601"/>
            <a:ext cx="10890929" cy="1097280"/>
          </a:xfrm>
        </p:spPr>
        <p:txBody>
          <a:bodyPr>
            <a:normAutofit/>
          </a:bodyPr>
          <a:lstStyle/>
          <a:p>
            <a:pPr marL="0" marR="0" lvl="0" indent="0" defTabSz="914400" rtl="0" eaLnBrk="0" fontAlgn="base" latinLnBrk="0" hangingPunct="0">
              <a:spcBef>
                <a:spcPct val="0"/>
              </a:spcBef>
              <a:spcAft>
                <a:spcPct val="0"/>
              </a:spcAft>
              <a:buClrTx/>
              <a:buSzTx/>
              <a:buFontTx/>
              <a:buNone/>
              <a:tabLst/>
            </a:pPr>
            <a:r>
              <a:rPr kumimoji="0" lang="en-US" altLang="en-US" b="1" i="0" u="none" strike="noStrike" cap="none" normalizeH="0" baseline="0" dirty="0">
                <a:ln>
                  <a:noFill/>
                </a:ln>
                <a:effectLst/>
                <a:latin typeface="Arial" panose="020B0604020202020204" pitchFamily="34" charset="0"/>
              </a:rPr>
              <a:t>🔹 Summary of Algorithms in RAG</a:t>
            </a:r>
          </a:p>
          <a:p>
            <a:pPr marL="0" marR="0" lvl="0" indent="0" defTabSz="914400" rtl="0" eaLnBrk="0" fontAlgn="base" latinLnBrk="0" hangingPunct="0">
              <a:spcBef>
                <a:spcPct val="0"/>
              </a:spcBef>
              <a:spcAft>
                <a:spcPct val="0"/>
              </a:spcAft>
              <a:buClrTx/>
              <a:buSzTx/>
              <a:buFontTx/>
              <a:buNone/>
              <a:tabLst/>
            </a:pPr>
            <a:endParaRPr kumimoji="0" lang="en-US" altLang="en-US" b="0" i="0" u="none" strike="noStrike" cap="none" normalizeH="0" baseline="0" dirty="0">
              <a:ln>
                <a:noFill/>
              </a:ln>
              <a:effectLst/>
              <a:latin typeface="Arial" panose="020B0604020202020204" pitchFamily="34" charset="0"/>
            </a:endParaRPr>
          </a:p>
        </p:txBody>
      </p:sp>
      <p:cxnSp>
        <p:nvCxnSpPr>
          <p:cNvPr id="12" name="Straight Connector 11">
            <a:extLst>
              <a:ext uri="{FF2B5EF4-FFF2-40B4-BE49-F238E27FC236}">
                <a16:creationId xmlns:a16="http://schemas.microsoft.com/office/drawing/2014/main" id="{B68AF875-C18B-4B48-AE4C-A63FD3CEF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608FD525-3DC6-361A-E718-3A86AF2C7C8D}"/>
              </a:ext>
            </a:extLst>
          </p:cNvPr>
          <p:cNvGraphicFramePr>
            <a:graphicFrameLocks noGrp="1"/>
          </p:cNvGraphicFramePr>
          <p:nvPr>
            <p:ph idx="1"/>
            <p:extLst>
              <p:ext uri="{D42A27DB-BD31-4B8C-83A1-F6EECF244321}">
                <p14:modId xmlns:p14="http://schemas.microsoft.com/office/powerpoint/2010/main" val="54870822"/>
              </p:ext>
            </p:extLst>
          </p:nvPr>
        </p:nvGraphicFramePr>
        <p:xfrm>
          <a:off x="2096814" y="3325698"/>
          <a:ext cx="6771289" cy="1826510"/>
        </p:xfrm>
        <a:graphic>
          <a:graphicData uri="http://schemas.openxmlformats.org/drawingml/2006/table">
            <a:tbl>
              <a:tblPr/>
              <a:tblGrid>
                <a:gridCol w="2219376">
                  <a:extLst>
                    <a:ext uri="{9D8B030D-6E8A-4147-A177-3AD203B41FA5}">
                      <a16:colId xmlns:a16="http://schemas.microsoft.com/office/drawing/2014/main" val="3124784569"/>
                    </a:ext>
                  </a:extLst>
                </a:gridCol>
                <a:gridCol w="2247264">
                  <a:extLst>
                    <a:ext uri="{9D8B030D-6E8A-4147-A177-3AD203B41FA5}">
                      <a16:colId xmlns:a16="http://schemas.microsoft.com/office/drawing/2014/main" val="1250939903"/>
                    </a:ext>
                  </a:extLst>
                </a:gridCol>
                <a:gridCol w="2304649">
                  <a:extLst>
                    <a:ext uri="{9D8B030D-6E8A-4147-A177-3AD203B41FA5}">
                      <a16:colId xmlns:a16="http://schemas.microsoft.com/office/drawing/2014/main" val="710868148"/>
                    </a:ext>
                  </a:extLst>
                </a:gridCol>
              </a:tblGrid>
              <a:tr h="0">
                <a:tc>
                  <a:txBody>
                    <a:bodyPr/>
                    <a:lstStyle/>
                    <a:p>
                      <a:endParaRPr lang="en-US" sz="1800" dirty="0"/>
                    </a:p>
                  </a:txBody>
                  <a:tcPr marL="90981" marR="90981" marT="45491" marB="45491" anchor="ctr">
                    <a:lnL>
                      <a:noFill/>
                    </a:lnL>
                    <a:lnR>
                      <a:noFill/>
                    </a:lnR>
                    <a:lnT>
                      <a:noFill/>
                    </a:lnT>
                    <a:lnB>
                      <a:noFill/>
                    </a:lnB>
                    <a:noFill/>
                  </a:tcPr>
                </a:tc>
                <a:tc>
                  <a:txBody>
                    <a:bodyPr/>
                    <a:lstStyle/>
                    <a:p>
                      <a:endParaRPr lang="en-US" sz="1800" dirty="0"/>
                    </a:p>
                  </a:txBody>
                  <a:tcPr marL="90981" marR="90981" marT="45491" marB="45491" anchor="ctr">
                    <a:lnL>
                      <a:noFill/>
                    </a:lnL>
                    <a:lnR>
                      <a:noFill/>
                    </a:lnR>
                    <a:lnT>
                      <a:noFill/>
                    </a:lnT>
                    <a:lnB>
                      <a:noFill/>
                    </a:lnB>
                    <a:noFill/>
                  </a:tcPr>
                </a:tc>
                <a:tc>
                  <a:txBody>
                    <a:bodyPr/>
                    <a:lstStyle/>
                    <a:p>
                      <a:endParaRPr lang="en-US" sz="1800" dirty="0"/>
                    </a:p>
                  </a:txBody>
                  <a:tcPr marL="90981" marR="90981" marT="45491" marB="45491" anchor="ctr">
                    <a:lnL>
                      <a:noFill/>
                    </a:lnL>
                    <a:lnR>
                      <a:noFill/>
                    </a:lnR>
                    <a:lnT>
                      <a:noFill/>
                    </a:lnT>
                    <a:lnB>
                      <a:noFill/>
                    </a:lnB>
                    <a:noFill/>
                  </a:tcPr>
                </a:tc>
                <a:extLst>
                  <a:ext uri="{0D108BD9-81ED-4DB2-BD59-A6C34878D82A}">
                    <a16:rowId xmlns:a16="http://schemas.microsoft.com/office/drawing/2014/main" val="1276021335"/>
                  </a:ext>
                </a:extLst>
              </a:tr>
              <a:tr h="0">
                <a:tc>
                  <a:txBody>
                    <a:bodyPr/>
                    <a:lstStyle/>
                    <a:p>
                      <a:endParaRPr lang="en-US" sz="1800" dirty="0"/>
                    </a:p>
                  </a:txBody>
                  <a:tcPr marL="90981" marR="90981" marT="45491" marB="45491" anchor="ctr">
                    <a:lnL>
                      <a:noFill/>
                    </a:lnL>
                    <a:lnR>
                      <a:noFill/>
                    </a:lnR>
                    <a:lnT>
                      <a:noFill/>
                    </a:lnT>
                    <a:lnB>
                      <a:noFill/>
                    </a:lnB>
                    <a:noFill/>
                  </a:tcPr>
                </a:tc>
                <a:tc>
                  <a:txBody>
                    <a:bodyPr/>
                    <a:lstStyle/>
                    <a:p>
                      <a:endParaRPr lang="en-US" sz="1800" dirty="0"/>
                    </a:p>
                  </a:txBody>
                  <a:tcPr marL="90981" marR="90981" marT="45491" marB="45491" anchor="ctr">
                    <a:lnL>
                      <a:noFill/>
                    </a:lnL>
                    <a:lnR>
                      <a:noFill/>
                    </a:lnR>
                    <a:lnT>
                      <a:noFill/>
                    </a:lnT>
                    <a:lnB>
                      <a:noFill/>
                    </a:lnB>
                    <a:noFill/>
                  </a:tcPr>
                </a:tc>
                <a:tc>
                  <a:txBody>
                    <a:bodyPr/>
                    <a:lstStyle/>
                    <a:p>
                      <a:endParaRPr lang="en-US" sz="1800"/>
                    </a:p>
                  </a:txBody>
                  <a:tcPr marL="90981" marR="90981" marT="45491" marB="45491" anchor="ctr">
                    <a:lnL>
                      <a:noFill/>
                    </a:lnL>
                    <a:lnR>
                      <a:noFill/>
                    </a:lnR>
                    <a:lnT>
                      <a:noFill/>
                    </a:lnT>
                    <a:lnB>
                      <a:noFill/>
                    </a:lnB>
                    <a:noFill/>
                  </a:tcPr>
                </a:tc>
                <a:extLst>
                  <a:ext uri="{0D108BD9-81ED-4DB2-BD59-A6C34878D82A}">
                    <a16:rowId xmlns:a16="http://schemas.microsoft.com/office/drawing/2014/main" val="3676311469"/>
                  </a:ext>
                </a:extLst>
              </a:tr>
              <a:tr h="0">
                <a:tc>
                  <a:txBody>
                    <a:bodyPr/>
                    <a:lstStyle/>
                    <a:p>
                      <a:endParaRPr lang="en-US" sz="1800" dirty="0"/>
                    </a:p>
                  </a:txBody>
                  <a:tcPr marL="90981" marR="90981" marT="45491" marB="45491" anchor="ctr">
                    <a:lnL>
                      <a:noFill/>
                    </a:lnL>
                    <a:lnR>
                      <a:noFill/>
                    </a:lnR>
                    <a:lnT>
                      <a:noFill/>
                    </a:lnT>
                    <a:lnB>
                      <a:noFill/>
                    </a:lnB>
                    <a:noFill/>
                  </a:tcPr>
                </a:tc>
                <a:tc>
                  <a:txBody>
                    <a:bodyPr/>
                    <a:lstStyle/>
                    <a:p>
                      <a:endParaRPr lang="en-US" sz="1800" dirty="0"/>
                    </a:p>
                  </a:txBody>
                  <a:tcPr marL="90981" marR="90981" marT="45491" marB="45491" anchor="ctr">
                    <a:lnL>
                      <a:noFill/>
                    </a:lnL>
                    <a:lnR>
                      <a:noFill/>
                    </a:lnR>
                    <a:lnT>
                      <a:noFill/>
                    </a:lnT>
                    <a:lnB>
                      <a:noFill/>
                    </a:lnB>
                    <a:noFill/>
                  </a:tcPr>
                </a:tc>
                <a:tc>
                  <a:txBody>
                    <a:bodyPr/>
                    <a:lstStyle/>
                    <a:p>
                      <a:endParaRPr lang="en-US" sz="1800" dirty="0"/>
                    </a:p>
                  </a:txBody>
                  <a:tcPr marL="90981" marR="90981" marT="45491" marB="45491" anchor="ctr">
                    <a:lnL>
                      <a:noFill/>
                    </a:lnL>
                    <a:lnR>
                      <a:noFill/>
                    </a:lnR>
                    <a:lnT>
                      <a:noFill/>
                    </a:lnT>
                    <a:lnB>
                      <a:noFill/>
                    </a:lnB>
                    <a:noFill/>
                  </a:tcPr>
                </a:tc>
                <a:extLst>
                  <a:ext uri="{0D108BD9-81ED-4DB2-BD59-A6C34878D82A}">
                    <a16:rowId xmlns:a16="http://schemas.microsoft.com/office/drawing/2014/main" val="912858825"/>
                  </a:ext>
                </a:extLst>
              </a:tr>
              <a:tr h="0">
                <a:tc>
                  <a:txBody>
                    <a:bodyPr/>
                    <a:lstStyle/>
                    <a:p>
                      <a:endParaRPr lang="en-US" sz="1800" dirty="0"/>
                    </a:p>
                  </a:txBody>
                  <a:tcPr marL="90981" marR="90981" marT="45491" marB="45491" anchor="ctr">
                    <a:lnL>
                      <a:noFill/>
                    </a:lnL>
                    <a:lnR>
                      <a:noFill/>
                    </a:lnR>
                    <a:lnT>
                      <a:noFill/>
                    </a:lnT>
                    <a:lnB>
                      <a:noFill/>
                    </a:lnB>
                    <a:noFill/>
                  </a:tcPr>
                </a:tc>
                <a:tc>
                  <a:txBody>
                    <a:bodyPr/>
                    <a:lstStyle/>
                    <a:p>
                      <a:endParaRPr lang="en-US" sz="1800" dirty="0"/>
                    </a:p>
                  </a:txBody>
                  <a:tcPr marL="90981" marR="90981" marT="45491" marB="45491" anchor="ctr">
                    <a:lnL>
                      <a:noFill/>
                    </a:lnL>
                    <a:lnR>
                      <a:noFill/>
                    </a:lnR>
                    <a:lnT>
                      <a:noFill/>
                    </a:lnT>
                    <a:lnB>
                      <a:noFill/>
                    </a:lnB>
                    <a:noFill/>
                  </a:tcPr>
                </a:tc>
                <a:tc>
                  <a:txBody>
                    <a:bodyPr/>
                    <a:lstStyle/>
                    <a:p>
                      <a:endParaRPr lang="en-US" sz="1800" dirty="0"/>
                    </a:p>
                  </a:txBody>
                  <a:tcPr marL="90981" marR="90981" marT="45491" marB="45491" anchor="ctr">
                    <a:lnL>
                      <a:noFill/>
                    </a:lnL>
                    <a:lnR>
                      <a:noFill/>
                    </a:lnR>
                    <a:lnT>
                      <a:noFill/>
                    </a:lnT>
                    <a:lnB>
                      <a:noFill/>
                    </a:lnB>
                    <a:noFill/>
                  </a:tcPr>
                </a:tc>
                <a:extLst>
                  <a:ext uri="{0D108BD9-81ED-4DB2-BD59-A6C34878D82A}">
                    <a16:rowId xmlns:a16="http://schemas.microsoft.com/office/drawing/2014/main" val="3907050901"/>
                  </a:ext>
                </a:extLst>
              </a:tr>
              <a:tr h="0">
                <a:tc>
                  <a:txBody>
                    <a:bodyPr/>
                    <a:lstStyle/>
                    <a:p>
                      <a:endParaRPr lang="en-US" sz="1800" dirty="0"/>
                    </a:p>
                  </a:txBody>
                  <a:tcPr marL="90981" marR="90981" marT="45491" marB="45491" anchor="ctr">
                    <a:lnL>
                      <a:noFill/>
                    </a:lnL>
                    <a:lnR>
                      <a:noFill/>
                    </a:lnR>
                    <a:lnT>
                      <a:noFill/>
                    </a:lnT>
                    <a:lnB>
                      <a:noFill/>
                    </a:lnB>
                    <a:noFill/>
                  </a:tcPr>
                </a:tc>
                <a:tc>
                  <a:txBody>
                    <a:bodyPr/>
                    <a:lstStyle/>
                    <a:p>
                      <a:endParaRPr lang="en-US" sz="1800" dirty="0"/>
                    </a:p>
                  </a:txBody>
                  <a:tcPr marL="90981" marR="90981" marT="45491" marB="45491" anchor="ctr">
                    <a:lnL>
                      <a:noFill/>
                    </a:lnL>
                    <a:lnR>
                      <a:noFill/>
                    </a:lnR>
                    <a:lnT>
                      <a:noFill/>
                    </a:lnT>
                    <a:lnB>
                      <a:noFill/>
                    </a:lnB>
                    <a:noFill/>
                  </a:tcPr>
                </a:tc>
                <a:tc>
                  <a:txBody>
                    <a:bodyPr/>
                    <a:lstStyle/>
                    <a:p>
                      <a:endParaRPr lang="en-US" sz="1800" dirty="0"/>
                    </a:p>
                  </a:txBody>
                  <a:tcPr marL="90981" marR="90981" marT="45491" marB="45491" anchor="ctr">
                    <a:lnL>
                      <a:noFill/>
                    </a:lnL>
                    <a:lnR>
                      <a:noFill/>
                    </a:lnR>
                    <a:lnT>
                      <a:noFill/>
                    </a:lnT>
                    <a:lnB>
                      <a:noFill/>
                    </a:lnB>
                    <a:noFill/>
                  </a:tcPr>
                </a:tc>
                <a:extLst>
                  <a:ext uri="{0D108BD9-81ED-4DB2-BD59-A6C34878D82A}">
                    <a16:rowId xmlns:a16="http://schemas.microsoft.com/office/drawing/2014/main" val="4260334049"/>
                  </a:ext>
                </a:extLst>
              </a:tr>
            </a:tbl>
          </a:graphicData>
        </a:graphic>
      </p:graphicFrame>
      <p:graphicFrame>
        <p:nvGraphicFramePr>
          <p:cNvPr id="6" name="Table 5">
            <a:extLst>
              <a:ext uri="{FF2B5EF4-FFF2-40B4-BE49-F238E27FC236}">
                <a16:creationId xmlns:a16="http://schemas.microsoft.com/office/drawing/2014/main" id="{A603A9E5-11F9-5D50-494E-15661AB59C53}"/>
              </a:ext>
            </a:extLst>
          </p:cNvPr>
          <p:cNvGraphicFramePr>
            <a:graphicFrameLocks noGrp="1"/>
          </p:cNvGraphicFramePr>
          <p:nvPr>
            <p:extLst>
              <p:ext uri="{D42A27DB-BD31-4B8C-83A1-F6EECF244321}">
                <p14:modId xmlns:p14="http://schemas.microsoft.com/office/powerpoint/2010/main" val="206795854"/>
              </p:ext>
            </p:extLst>
          </p:nvPr>
        </p:nvGraphicFramePr>
        <p:xfrm>
          <a:off x="2002221" y="2975664"/>
          <a:ext cx="8157778" cy="3472430"/>
        </p:xfrm>
        <a:graphic>
          <a:graphicData uri="http://schemas.openxmlformats.org/drawingml/2006/table">
            <a:tbl>
              <a:tblPr firstRow="1" bandRow="1">
                <a:tableStyleId>{5C22544A-7EE6-4342-B048-85BDC9FD1C3A}</a:tableStyleId>
              </a:tblPr>
              <a:tblGrid>
                <a:gridCol w="2739112">
                  <a:extLst>
                    <a:ext uri="{9D8B030D-6E8A-4147-A177-3AD203B41FA5}">
                      <a16:colId xmlns:a16="http://schemas.microsoft.com/office/drawing/2014/main" val="2091074060"/>
                    </a:ext>
                  </a:extLst>
                </a:gridCol>
                <a:gridCol w="2709333">
                  <a:extLst>
                    <a:ext uri="{9D8B030D-6E8A-4147-A177-3AD203B41FA5}">
                      <a16:colId xmlns:a16="http://schemas.microsoft.com/office/drawing/2014/main" val="1298016722"/>
                    </a:ext>
                  </a:extLst>
                </a:gridCol>
                <a:gridCol w="2709333">
                  <a:extLst>
                    <a:ext uri="{9D8B030D-6E8A-4147-A177-3AD203B41FA5}">
                      <a16:colId xmlns:a16="http://schemas.microsoft.com/office/drawing/2014/main" val="4013152537"/>
                    </a:ext>
                  </a:extLst>
                </a:gridCol>
              </a:tblGrid>
              <a:tr h="317610">
                <a:tc>
                  <a:txBody>
                    <a:bodyPr/>
                    <a:lstStyle/>
                    <a:p>
                      <a:r>
                        <a:rPr lang="en-US" sz="1800" b="1" dirty="0"/>
                        <a:t>Component</a:t>
                      </a:r>
                      <a:endParaRPr lang="en-US" sz="1800" dirty="0"/>
                    </a:p>
                  </a:txBody>
                  <a:tcPr marL="90981" marR="90981" marT="45491" marB="45491" anchor="ctr"/>
                </a:tc>
                <a:tc>
                  <a:txBody>
                    <a:bodyPr/>
                    <a:lstStyle/>
                    <a:p>
                      <a:r>
                        <a:rPr lang="en-US" sz="1800" b="1"/>
                        <a:t>Algorithm Used</a:t>
                      </a:r>
                      <a:endParaRPr lang="en-US" sz="1800"/>
                    </a:p>
                  </a:txBody>
                  <a:tcPr marL="90981" marR="90981" marT="45491" marB="45491" anchor="ctr"/>
                </a:tc>
                <a:tc>
                  <a:txBody>
                    <a:bodyPr/>
                    <a:lstStyle/>
                    <a:p>
                      <a:r>
                        <a:rPr lang="en-US" sz="1800" b="1" dirty="0"/>
                        <a:t>Key Benefits</a:t>
                      </a:r>
                      <a:endParaRPr lang="en-US" sz="1800" dirty="0"/>
                    </a:p>
                  </a:txBody>
                  <a:tcPr marL="90981" marR="90981" marT="45491" marB="45491" anchor="ctr"/>
                </a:tc>
                <a:extLst>
                  <a:ext uri="{0D108BD9-81ED-4DB2-BD59-A6C34878D82A}">
                    <a16:rowId xmlns:a16="http://schemas.microsoft.com/office/drawing/2014/main" val="3939936219"/>
                  </a:ext>
                </a:extLst>
              </a:tr>
              <a:tr h="794624">
                <a:tc>
                  <a:txBody>
                    <a:bodyPr/>
                    <a:lstStyle/>
                    <a:p>
                      <a:r>
                        <a:rPr lang="en-US" sz="1800" b="1" dirty="0"/>
                        <a:t>Retriever</a:t>
                      </a:r>
                      <a:endParaRPr lang="en-US" sz="1800" dirty="0"/>
                    </a:p>
                  </a:txBody>
                  <a:tcPr marL="90981" marR="90981" marT="45491" marB="45491" anchor="ctr"/>
                </a:tc>
                <a:tc>
                  <a:txBody>
                    <a:bodyPr/>
                    <a:lstStyle/>
                    <a:p>
                      <a:r>
                        <a:rPr lang="en-US" sz="1800" b="1"/>
                        <a:t>DPR (Dense Passage Retrieval)</a:t>
                      </a:r>
                      <a:endParaRPr lang="en-US" sz="1800"/>
                    </a:p>
                  </a:txBody>
                  <a:tcPr marL="90981" marR="90981" marT="45491" marB="45491" anchor="ctr"/>
                </a:tc>
                <a:tc>
                  <a:txBody>
                    <a:bodyPr/>
                    <a:lstStyle/>
                    <a:p>
                      <a:r>
                        <a:rPr lang="en-US" sz="1800"/>
                        <a:t>Finds documents </a:t>
                      </a:r>
                      <a:r>
                        <a:rPr lang="en-US" sz="1800" b="1"/>
                        <a:t>based on meaning, not just keywords</a:t>
                      </a:r>
                      <a:r>
                        <a:rPr lang="en-US" sz="1800"/>
                        <a:t>.</a:t>
                      </a:r>
                    </a:p>
                  </a:txBody>
                  <a:tcPr marL="90981" marR="90981" marT="45491" marB="45491" anchor="ctr"/>
                </a:tc>
                <a:extLst>
                  <a:ext uri="{0D108BD9-81ED-4DB2-BD59-A6C34878D82A}">
                    <a16:rowId xmlns:a16="http://schemas.microsoft.com/office/drawing/2014/main" val="2798380798"/>
                  </a:ext>
                </a:extLst>
              </a:tr>
              <a:tr h="556117">
                <a:tc>
                  <a:txBody>
                    <a:bodyPr/>
                    <a:lstStyle/>
                    <a:p>
                      <a:r>
                        <a:rPr lang="en-US" sz="1800" b="1" dirty="0"/>
                        <a:t>Retriever</a:t>
                      </a:r>
                      <a:endParaRPr lang="en-US" sz="1800" dirty="0"/>
                    </a:p>
                  </a:txBody>
                  <a:tcPr marL="90981" marR="90981" marT="45491" marB="45491" anchor="ctr"/>
                </a:tc>
                <a:tc>
                  <a:txBody>
                    <a:bodyPr/>
                    <a:lstStyle/>
                    <a:p>
                      <a:r>
                        <a:rPr lang="en-US" sz="1800" b="1"/>
                        <a:t>BM25 (Sparse Retrieval)</a:t>
                      </a:r>
                      <a:endParaRPr lang="en-US" sz="1800"/>
                    </a:p>
                  </a:txBody>
                  <a:tcPr marL="90981" marR="90981" marT="45491" marB="45491" anchor="ctr"/>
                </a:tc>
                <a:tc>
                  <a:txBody>
                    <a:bodyPr/>
                    <a:lstStyle/>
                    <a:p>
                      <a:r>
                        <a:rPr lang="en-US" sz="1800"/>
                        <a:t>Performs </a:t>
                      </a:r>
                      <a:r>
                        <a:rPr lang="en-US" sz="1800" b="1"/>
                        <a:t>exact keyword matches</a:t>
                      </a:r>
                      <a:r>
                        <a:rPr lang="en-US" sz="1800"/>
                        <a:t>.</a:t>
                      </a:r>
                    </a:p>
                  </a:txBody>
                  <a:tcPr marL="90981" marR="90981" marT="45491" marB="45491" anchor="ctr"/>
                </a:tc>
                <a:extLst>
                  <a:ext uri="{0D108BD9-81ED-4DB2-BD59-A6C34878D82A}">
                    <a16:rowId xmlns:a16="http://schemas.microsoft.com/office/drawing/2014/main" val="2571531638"/>
                  </a:ext>
                </a:extLst>
              </a:tr>
              <a:tr h="794624">
                <a:tc>
                  <a:txBody>
                    <a:bodyPr/>
                    <a:lstStyle/>
                    <a:p>
                      <a:r>
                        <a:rPr lang="en-US" sz="1800" b="1" dirty="0"/>
                        <a:t>Generator</a:t>
                      </a:r>
                      <a:endParaRPr lang="en-US" sz="1800" dirty="0"/>
                    </a:p>
                  </a:txBody>
                  <a:tcPr marL="90981" marR="90981" marT="45491" marB="45491" anchor="ctr"/>
                </a:tc>
                <a:tc>
                  <a:txBody>
                    <a:bodyPr/>
                    <a:lstStyle/>
                    <a:p>
                      <a:r>
                        <a:rPr lang="en-US" sz="1800" b="1" dirty="0"/>
                        <a:t>BART / T5 (Seq2Seq)</a:t>
                      </a:r>
                      <a:endParaRPr lang="en-US" sz="1800" dirty="0"/>
                    </a:p>
                  </a:txBody>
                  <a:tcPr marL="90981" marR="90981" marT="45491" marB="45491" anchor="ctr"/>
                </a:tc>
                <a:tc>
                  <a:txBody>
                    <a:bodyPr/>
                    <a:lstStyle/>
                    <a:p>
                      <a:r>
                        <a:rPr lang="en-US" sz="1800" dirty="0"/>
                        <a:t>Generates </a:t>
                      </a:r>
                      <a:r>
                        <a:rPr lang="en-US" sz="1800" b="1" dirty="0"/>
                        <a:t>coherent, factually accurate responses</a:t>
                      </a:r>
                      <a:r>
                        <a:rPr lang="en-US" sz="1800" dirty="0"/>
                        <a:t>.</a:t>
                      </a:r>
                    </a:p>
                  </a:txBody>
                  <a:tcPr marL="90981" marR="90981" marT="45491" marB="45491" anchor="ctr"/>
                </a:tc>
                <a:extLst>
                  <a:ext uri="{0D108BD9-81ED-4DB2-BD59-A6C34878D82A}">
                    <a16:rowId xmlns:a16="http://schemas.microsoft.com/office/drawing/2014/main" val="357354471"/>
                  </a:ext>
                </a:extLst>
              </a:tr>
              <a:tr h="556117">
                <a:tc>
                  <a:txBody>
                    <a:bodyPr/>
                    <a:lstStyle/>
                    <a:p>
                      <a:r>
                        <a:rPr lang="en-US" sz="1800" b="1"/>
                        <a:t>Hybrid Approaches</a:t>
                      </a:r>
                      <a:endParaRPr lang="en-US" sz="1800"/>
                    </a:p>
                  </a:txBody>
                  <a:tcPr marL="90981" marR="90981" marT="45491" marB="45491" anchor="ctr"/>
                </a:tc>
                <a:tc>
                  <a:txBody>
                    <a:bodyPr/>
                    <a:lstStyle/>
                    <a:p>
                      <a:r>
                        <a:rPr lang="en-US" sz="1800" b="1" dirty="0"/>
                        <a:t>RAFT, Memory-Augmented RAG</a:t>
                      </a:r>
                      <a:endParaRPr lang="en-US" sz="1800" dirty="0"/>
                    </a:p>
                  </a:txBody>
                  <a:tcPr marL="90981" marR="90981" marT="45491" marB="45491" anchor="ctr"/>
                </a:tc>
                <a:tc>
                  <a:txBody>
                    <a:bodyPr/>
                    <a:lstStyle/>
                    <a:p>
                      <a:r>
                        <a:rPr lang="en-US" sz="1800" dirty="0"/>
                        <a:t>Improves </a:t>
                      </a:r>
                      <a:r>
                        <a:rPr lang="en-US" sz="1800" b="1" dirty="0"/>
                        <a:t>retrieval and contextual memory</a:t>
                      </a:r>
                      <a:r>
                        <a:rPr lang="en-US" sz="1800" dirty="0"/>
                        <a:t>.</a:t>
                      </a:r>
                    </a:p>
                  </a:txBody>
                  <a:tcPr marL="90981" marR="90981" marT="45491" marB="45491" anchor="ctr"/>
                </a:tc>
                <a:extLst>
                  <a:ext uri="{0D108BD9-81ED-4DB2-BD59-A6C34878D82A}">
                    <a16:rowId xmlns:a16="http://schemas.microsoft.com/office/drawing/2014/main" val="1593781555"/>
                  </a:ext>
                </a:extLst>
              </a:tr>
            </a:tbl>
          </a:graphicData>
        </a:graphic>
      </p:graphicFrame>
    </p:spTree>
    <p:extLst>
      <p:ext uri="{BB962C8B-B14F-4D97-AF65-F5344CB8AC3E}">
        <p14:creationId xmlns:p14="http://schemas.microsoft.com/office/powerpoint/2010/main" val="183528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CB62F-0047-5AA3-ACDD-EC7B34619CCF}"/>
              </a:ext>
            </a:extLst>
          </p:cNvPr>
          <p:cNvSpPr>
            <a:spLocks noGrp="1"/>
          </p:cNvSpPr>
          <p:nvPr>
            <p:ph type="title"/>
          </p:nvPr>
        </p:nvSpPr>
        <p:spPr/>
        <p:txBody>
          <a:bodyPr/>
          <a:lstStyle/>
          <a:p>
            <a:r>
              <a:rPr lang="en-US"/>
              <a:t>Quick Conclusion from RAG Algorithms…</a:t>
            </a:r>
            <a:endParaRPr lang="en-US" dirty="0"/>
          </a:p>
        </p:txBody>
      </p:sp>
      <p:sp>
        <p:nvSpPr>
          <p:cNvPr id="3" name="Content Placeholder 2">
            <a:extLst>
              <a:ext uri="{FF2B5EF4-FFF2-40B4-BE49-F238E27FC236}">
                <a16:creationId xmlns:a16="http://schemas.microsoft.com/office/drawing/2014/main" id="{3C60D810-493B-20B5-2A41-D02DECEF2EB0}"/>
              </a:ext>
            </a:extLst>
          </p:cNvPr>
          <p:cNvSpPr>
            <a:spLocks noGrp="1"/>
          </p:cNvSpPr>
          <p:nvPr>
            <p:ph idx="1"/>
          </p:nvPr>
        </p:nvSpPr>
        <p:spPr/>
        <p:txBody>
          <a:bodyPr/>
          <a:lstStyle/>
          <a:p>
            <a:pPr marL="0" indent="0">
              <a:buNone/>
            </a:pP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Dense Passage Retrieval (DPR) &amp; BM25</a:t>
            </a:r>
            <a:r>
              <a:rPr lang="en-US" sz="2800" dirty="0">
                <a:latin typeface="Times New Roman" panose="02020603050405020304" pitchFamily="18" charset="0"/>
                <a:cs typeface="Times New Roman" panose="02020603050405020304" pitchFamily="18" charset="0"/>
              </a:rPr>
              <a:t> enhance </a:t>
            </a:r>
            <a:r>
              <a:rPr lang="en-US" sz="2800" b="1" dirty="0">
                <a:latin typeface="Times New Roman" panose="02020603050405020304" pitchFamily="18" charset="0"/>
                <a:cs typeface="Times New Roman" panose="02020603050405020304" pitchFamily="18" charset="0"/>
              </a:rPr>
              <a:t>retrieval quality</a:t>
            </a:r>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Transformer-based generators (BART, T5)</a:t>
            </a:r>
            <a:r>
              <a:rPr lang="en-US" sz="2800" dirty="0">
                <a:latin typeface="Times New Roman" panose="02020603050405020304" pitchFamily="18" charset="0"/>
                <a:cs typeface="Times New Roman" panose="02020603050405020304" pitchFamily="18" charset="0"/>
              </a:rPr>
              <a:t> ensure </a:t>
            </a:r>
            <a:r>
              <a:rPr lang="en-US" sz="2800" b="1" dirty="0">
                <a:latin typeface="Times New Roman" panose="02020603050405020304" pitchFamily="18" charset="0"/>
                <a:cs typeface="Times New Roman" panose="02020603050405020304" pitchFamily="18" charset="0"/>
              </a:rPr>
              <a:t>coherent, factual responses</a:t>
            </a:r>
            <a:r>
              <a:rPr lang="en-US" sz="2800" dirty="0">
                <a:latin typeface="Times New Roman" panose="02020603050405020304" pitchFamily="18" charset="0"/>
                <a:cs typeface="Times New Roman" panose="02020603050405020304" pitchFamily="18" charset="0"/>
              </a:rPr>
              <a:t>.</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Hybrid retrieval models</a:t>
            </a:r>
            <a:r>
              <a:rPr lang="en-US" sz="2800" dirty="0">
                <a:latin typeface="Times New Roman" panose="02020603050405020304" pitchFamily="18" charset="0"/>
                <a:cs typeface="Times New Roman" panose="02020603050405020304" pitchFamily="18" charset="0"/>
              </a:rPr>
              <a:t> like </a:t>
            </a:r>
            <a:r>
              <a:rPr lang="en-US" sz="2800" b="1" dirty="0">
                <a:latin typeface="Times New Roman" panose="02020603050405020304" pitchFamily="18" charset="0"/>
                <a:cs typeface="Times New Roman" panose="02020603050405020304" pitchFamily="18" charset="0"/>
              </a:rPr>
              <a:t>RAFT and Memory-Augmented RAG</a:t>
            </a:r>
            <a:r>
              <a:rPr lang="en-US" sz="2800" dirty="0">
                <a:latin typeface="Times New Roman" panose="02020603050405020304" pitchFamily="18" charset="0"/>
                <a:cs typeface="Times New Roman" panose="02020603050405020304" pitchFamily="18" charset="0"/>
              </a:rPr>
              <a:t> improve </a:t>
            </a:r>
            <a:r>
              <a:rPr lang="en-US" sz="2800" b="1" dirty="0">
                <a:latin typeface="Times New Roman" panose="02020603050405020304" pitchFamily="18" charset="0"/>
                <a:cs typeface="Times New Roman" panose="02020603050405020304" pitchFamily="18" charset="0"/>
              </a:rPr>
              <a:t>long-term AI performance</a:t>
            </a:r>
            <a:r>
              <a:rPr lang="en-US" sz="2800"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3567751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451195-BBB4-56DB-F0D9-34ED1B2367BD}"/>
              </a:ext>
            </a:extLst>
          </p:cNvPr>
          <p:cNvSpPr>
            <a:spLocks noGrp="1"/>
          </p:cNvSpPr>
          <p:nvPr>
            <p:ph type="title"/>
          </p:nvPr>
        </p:nvSpPr>
        <p:spPr>
          <a:xfrm>
            <a:off x="640080" y="1371600"/>
            <a:ext cx="3502152" cy="3591463"/>
          </a:xfrm>
        </p:spPr>
        <p:txBody>
          <a:bodyPr anchor="t">
            <a:normAutofit/>
          </a:bodyPr>
          <a:lstStyle/>
          <a:p>
            <a:pPr>
              <a:lnSpc>
                <a:spcPct val="90000"/>
              </a:lnSpc>
            </a:pPr>
            <a:r>
              <a:rPr lang="en-US" sz="3400" b="1" dirty="0"/>
              <a:t>Training and Implementation Details of Retrieval-Augmented Generation (RAG)</a:t>
            </a:r>
            <a:br>
              <a:rPr lang="en-US" sz="3400" b="1" dirty="0"/>
            </a:br>
            <a:endParaRPr lang="en-US" sz="3400" dirty="0"/>
          </a:p>
        </p:txBody>
      </p:sp>
      <p:sp>
        <p:nvSpPr>
          <p:cNvPr id="3" name="Content Placeholder 2">
            <a:extLst>
              <a:ext uri="{FF2B5EF4-FFF2-40B4-BE49-F238E27FC236}">
                <a16:creationId xmlns:a16="http://schemas.microsoft.com/office/drawing/2014/main" id="{4AE2069F-DFA0-0C85-4ED6-12CAC904F351}"/>
              </a:ext>
            </a:extLst>
          </p:cNvPr>
          <p:cNvSpPr>
            <a:spLocks noGrp="1"/>
          </p:cNvSpPr>
          <p:nvPr>
            <p:ph idx="1"/>
          </p:nvPr>
        </p:nvSpPr>
        <p:spPr>
          <a:xfrm>
            <a:off x="4931664" y="1371601"/>
            <a:ext cx="6620256" cy="4926318"/>
          </a:xfrm>
        </p:spPr>
        <p:txBody>
          <a:bodyPr>
            <a:normAutofit/>
          </a:bodyPr>
          <a:lstStyle/>
          <a:p>
            <a:r>
              <a:rPr lang="en-US" dirty="0"/>
              <a:t>The training of </a:t>
            </a:r>
            <a:r>
              <a:rPr lang="en-US" b="1" dirty="0"/>
              <a:t>Retrieval-Augmented Generation (RAG)</a:t>
            </a:r>
            <a:r>
              <a:rPr lang="en-US" dirty="0"/>
              <a:t> involves </a:t>
            </a:r>
            <a:r>
              <a:rPr lang="en-US" b="1" dirty="0"/>
              <a:t>optimizing both retrieval and generation components</a:t>
            </a:r>
            <a:r>
              <a:rPr lang="en-US" dirty="0"/>
              <a:t> to ensure the model produces </a:t>
            </a:r>
            <a:r>
              <a:rPr lang="en-US" b="1" dirty="0"/>
              <a:t>factually accurate, contextually relevant, and informative responses</a:t>
            </a:r>
            <a:r>
              <a:rPr lang="en-US" dirty="0"/>
              <a:t>. The training process is divided into </a:t>
            </a:r>
            <a:r>
              <a:rPr lang="en-US" b="1" dirty="0"/>
              <a:t>three</a:t>
            </a:r>
            <a:r>
              <a:rPr lang="en-US" dirty="0"/>
              <a:t> key areas:</a:t>
            </a:r>
          </a:p>
          <a:p>
            <a:pPr marL="0" indent="0">
              <a:buNone/>
            </a:pPr>
            <a:endParaRPr lang="en-US" dirty="0"/>
          </a:p>
          <a:p>
            <a:r>
              <a:rPr lang="en-US" b="1" dirty="0">
                <a:latin typeface="Times New Roman" panose="02020603050405020304" pitchFamily="18" charset="0"/>
                <a:cs typeface="Times New Roman" panose="02020603050405020304" pitchFamily="18" charset="0"/>
              </a:rPr>
              <a:t>A. Training Objective – Maximum Likelihood Estimation (MLE)</a:t>
            </a:r>
          </a:p>
          <a:p>
            <a:r>
              <a:rPr lang="en-US" b="1" dirty="0">
                <a:latin typeface="Times New Roman" panose="02020603050405020304" pitchFamily="18" charset="0"/>
                <a:cs typeface="Times New Roman" panose="02020603050405020304" pitchFamily="18" charset="0"/>
              </a:rPr>
              <a:t>B. Training Datasets for RAG</a:t>
            </a:r>
          </a:p>
          <a:p>
            <a:r>
              <a:rPr lang="en-US" b="1" dirty="0">
                <a:latin typeface="Times New Roman" panose="02020603050405020304" pitchFamily="18" charset="0"/>
                <a:cs typeface="Times New Roman" panose="02020603050405020304" pitchFamily="18" charset="0"/>
              </a:rPr>
              <a:t>C. Knowledge Base for Retrieval</a:t>
            </a:r>
          </a:p>
          <a:p>
            <a:endParaRPr lang="en-US" dirty="0"/>
          </a:p>
        </p:txBody>
      </p:sp>
      <p:cxnSp>
        <p:nvCxnSpPr>
          <p:cNvPr id="17" name="Straight Connector 16">
            <a:extLst>
              <a:ext uri="{FF2B5EF4-FFF2-40B4-BE49-F238E27FC236}">
                <a16:creationId xmlns:a16="http://schemas.microsoft.com/office/drawing/2014/main" id="{40BBF191-9CC8-4313-B1CA-8DF1A53AE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422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B5494-15CE-FABC-1F54-0357C7368FF7}"/>
              </a:ext>
            </a:extLst>
          </p:cNvPr>
          <p:cNvSpPr>
            <a:spLocks noGrp="1"/>
          </p:cNvSpPr>
          <p:nvPr>
            <p:ph type="title"/>
          </p:nvPr>
        </p:nvSpPr>
        <p:spPr>
          <a:xfrm>
            <a:off x="640079" y="1371601"/>
            <a:ext cx="10890929" cy="640079"/>
          </a:xfrm>
        </p:spPr>
        <p:txBody>
          <a:bodyPr>
            <a:normAutofit fontScale="90000"/>
          </a:bodyPr>
          <a:lstStyle/>
          <a:p>
            <a:r>
              <a:rPr lang="en-US" sz="3100" b="1" dirty="0">
                <a:latin typeface="Times New Roman" panose="02020603050405020304" pitchFamily="18" charset="0"/>
                <a:cs typeface="Times New Roman" panose="02020603050405020304" pitchFamily="18" charset="0"/>
              </a:rPr>
              <a:t>A. Training Objective – Maximum Likelihood Estimation (MLE)</a:t>
            </a:r>
            <a:br>
              <a:rPr lang="en-US" sz="4000" b="1"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CE4E02D0-1CC4-3873-E688-A6AF94FD8A21}"/>
              </a:ext>
            </a:extLst>
          </p:cNvPr>
          <p:cNvSpPr>
            <a:spLocks noGrp="1"/>
          </p:cNvSpPr>
          <p:nvPr>
            <p:ph idx="1"/>
          </p:nvPr>
        </p:nvSpPr>
        <p:spPr>
          <a:xfrm>
            <a:off x="525780" y="2205990"/>
            <a:ext cx="11005228" cy="3993642"/>
          </a:xfrm>
        </p:spPr>
        <p:txBody>
          <a:bodyPr>
            <a:normAutofit fontScale="32500" lnSpcReduction="20000"/>
          </a:bodyPr>
          <a:lstStyle/>
          <a:p>
            <a:r>
              <a:rPr lang="en-US" sz="4300" b="1" dirty="0">
                <a:latin typeface="Times New Roman" panose="02020603050405020304" pitchFamily="18" charset="0"/>
                <a:cs typeface="Times New Roman" panose="02020603050405020304" pitchFamily="18" charset="0"/>
              </a:rPr>
              <a:t>What is MLE?</a:t>
            </a:r>
          </a:p>
          <a:p>
            <a:r>
              <a:rPr lang="en-US" sz="4300" b="1" dirty="0">
                <a:latin typeface="Times New Roman" panose="02020603050405020304" pitchFamily="18" charset="0"/>
                <a:cs typeface="Times New Roman" panose="02020603050405020304" pitchFamily="18" charset="0"/>
              </a:rPr>
              <a:t>Maximum Likelihood Estimation (MLE)</a:t>
            </a:r>
            <a:r>
              <a:rPr lang="en-US" sz="4300" dirty="0">
                <a:latin typeface="Times New Roman" panose="02020603050405020304" pitchFamily="18" charset="0"/>
                <a:cs typeface="Times New Roman" panose="02020603050405020304" pitchFamily="18" charset="0"/>
              </a:rPr>
              <a:t> is a widely used objective function in </a:t>
            </a:r>
            <a:r>
              <a:rPr lang="en-US" sz="4300" b="1" dirty="0">
                <a:latin typeface="Times New Roman" panose="02020603050405020304" pitchFamily="18" charset="0"/>
                <a:cs typeface="Times New Roman" panose="02020603050405020304" pitchFamily="18" charset="0"/>
              </a:rPr>
              <a:t>deep learning and probabilistic models</a:t>
            </a:r>
            <a:r>
              <a:rPr lang="en-US" sz="4300" dirty="0">
                <a:latin typeface="Times New Roman" panose="02020603050405020304" pitchFamily="18" charset="0"/>
                <a:cs typeface="Times New Roman" panose="02020603050405020304" pitchFamily="18" charset="0"/>
              </a:rPr>
              <a:t>. It helps RAG </a:t>
            </a:r>
            <a:r>
              <a:rPr lang="en-US" sz="4300" b="1" dirty="0">
                <a:latin typeface="Times New Roman" panose="02020603050405020304" pitchFamily="18" charset="0"/>
                <a:cs typeface="Times New Roman" panose="02020603050405020304" pitchFamily="18" charset="0"/>
              </a:rPr>
              <a:t>maximize the probability</a:t>
            </a:r>
            <a:r>
              <a:rPr lang="en-US" sz="4300" dirty="0">
                <a:latin typeface="Times New Roman" panose="02020603050405020304" pitchFamily="18" charset="0"/>
                <a:cs typeface="Times New Roman" panose="02020603050405020304" pitchFamily="18" charset="0"/>
              </a:rPr>
              <a:t> of generating correct responses given retrieved knowledge from external sources.</a:t>
            </a:r>
          </a:p>
          <a:p>
            <a:pPr>
              <a:buFont typeface="Arial" panose="020B0604020202020204" pitchFamily="34" charset="0"/>
              <a:buChar char="•"/>
            </a:pPr>
            <a:r>
              <a:rPr lang="en-US" sz="4300" b="1" dirty="0">
                <a:latin typeface="Times New Roman" panose="02020603050405020304" pitchFamily="18" charset="0"/>
                <a:cs typeface="Times New Roman" panose="02020603050405020304" pitchFamily="18" charset="0"/>
              </a:rPr>
              <a:t>In retrieval</a:t>
            </a:r>
            <a:r>
              <a:rPr lang="en-US" sz="4300" dirty="0">
                <a:latin typeface="Times New Roman" panose="02020603050405020304" pitchFamily="18" charset="0"/>
                <a:cs typeface="Times New Roman" panose="02020603050405020304" pitchFamily="18" charset="0"/>
              </a:rPr>
              <a:t> → The model learns to </a:t>
            </a:r>
            <a:r>
              <a:rPr lang="en-US" sz="4300" b="1" dirty="0">
                <a:latin typeface="Times New Roman" panose="02020603050405020304" pitchFamily="18" charset="0"/>
                <a:cs typeface="Times New Roman" panose="02020603050405020304" pitchFamily="18" charset="0"/>
              </a:rPr>
              <a:t>rank the most relevant documents</a:t>
            </a:r>
            <a:r>
              <a:rPr lang="en-US" sz="4300" dirty="0">
                <a:latin typeface="Times New Roman" panose="02020603050405020304" pitchFamily="18" charset="0"/>
                <a:cs typeface="Times New Roman" panose="02020603050405020304" pitchFamily="18" charset="0"/>
              </a:rPr>
              <a:t> from the knowledge base.</a:t>
            </a:r>
          </a:p>
          <a:p>
            <a:pPr>
              <a:buFont typeface="Arial" panose="020B0604020202020204" pitchFamily="34" charset="0"/>
              <a:buChar char="•"/>
            </a:pPr>
            <a:r>
              <a:rPr lang="en-US" sz="4300" b="1" dirty="0">
                <a:latin typeface="Times New Roman" panose="02020603050405020304" pitchFamily="18" charset="0"/>
                <a:cs typeface="Times New Roman" panose="02020603050405020304" pitchFamily="18" charset="0"/>
              </a:rPr>
              <a:t>In generation</a:t>
            </a:r>
            <a:r>
              <a:rPr lang="en-US" sz="4300" dirty="0">
                <a:latin typeface="Times New Roman" panose="02020603050405020304" pitchFamily="18" charset="0"/>
                <a:cs typeface="Times New Roman" panose="02020603050405020304" pitchFamily="18" charset="0"/>
              </a:rPr>
              <a:t> → The model is trained to </a:t>
            </a:r>
            <a:r>
              <a:rPr lang="en-US" sz="4300" b="1" dirty="0">
                <a:latin typeface="Times New Roman" panose="02020603050405020304" pitchFamily="18" charset="0"/>
                <a:cs typeface="Times New Roman" panose="02020603050405020304" pitchFamily="18" charset="0"/>
              </a:rPr>
              <a:t>generate text that aligns with retrieved documents</a:t>
            </a:r>
            <a:r>
              <a:rPr lang="en-US" sz="4300" dirty="0">
                <a:latin typeface="Times New Roman" panose="02020603050405020304" pitchFamily="18" charset="0"/>
                <a:cs typeface="Times New Roman" panose="02020603050405020304" pitchFamily="18" charset="0"/>
              </a:rPr>
              <a:t>, minimizing hallucinations.</a:t>
            </a:r>
          </a:p>
          <a:p>
            <a:pPr marL="0" indent="0">
              <a:buNone/>
            </a:pPr>
            <a:endParaRPr lang="en-US" sz="4300" dirty="0">
              <a:latin typeface="Times New Roman" panose="02020603050405020304" pitchFamily="18" charset="0"/>
              <a:cs typeface="Times New Roman" panose="02020603050405020304" pitchFamily="18" charset="0"/>
            </a:endParaRPr>
          </a:p>
          <a:p>
            <a:r>
              <a:rPr lang="en-US" sz="4300" b="1" dirty="0">
                <a:latin typeface="Times New Roman" panose="02020603050405020304" pitchFamily="18" charset="0"/>
                <a:cs typeface="Times New Roman" panose="02020603050405020304" pitchFamily="18" charset="0"/>
              </a:rPr>
              <a:t>How MLE Works in RAG?</a:t>
            </a:r>
          </a:p>
          <a:p>
            <a:pPr>
              <a:buFont typeface="+mj-lt"/>
              <a:buAutoNum type="arabicPeriod"/>
            </a:pPr>
            <a:r>
              <a:rPr lang="en-US" sz="4300" b="1" dirty="0">
                <a:latin typeface="Times New Roman" panose="02020603050405020304" pitchFamily="18" charset="0"/>
                <a:cs typeface="Times New Roman" panose="02020603050405020304" pitchFamily="18" charset="0"/>
              </a:rPr>
              <a:t>Retrieve Relevant Documents</a:t>
            </a:r>
            <a:r>
              <a:rPr lang="en-US" sz="4300" dirty="0">
                <a:latin typeface="Times New Roman" panose="02020603050405020304" pitchFamily="18" charset="0"/>
                <a:cs typeface="Times New Roman" panose="02020603050405020304" pitchFamily="18" charset="0"/>
              </a:rPr>
              <a:t>: For a given query, the retriever fetches the </a:t>
            </a:r>
            <a:r>
              <a:rPr lang="en-US" sz="4300" b="1" dirty="0">
                <a:latin typeface="Times New Roman" panose="02020603050405020304" pitchFamily="18" charset="0"/>
                <a:cs typeface="Times New Roman" panose="02020603050405020304" pitchFamily="18" charset="0"/>
              </a:rPr>
              <a:t>top-K most relevant documents</a:t>
            </a:r>
            <a:r>
              <a:rPr lang="en-US" sz="4300" dirty="0">
                <a:latin typeface="Times New Roman" panose="02020603050405020304" pitchFamily="18" charset="0"/>
                <a:cs typeface="Times New Roman" panose="02020603050405020304" pitchFamily="18" charset="0"/>
              </a:rPr>
              <a:t> from the knowledge base.</a:t>
            </a:r>
          </a:p>
          <a:p>
            <a:pPr>
              <a:buFont typeface="+mj-lt"/>
              <a:buAutoNum type="arabicPeriod"/>
            </a:pPr>
            <a:r>
              <a:rPr lang="en-US" sz="4300" b="1" dirty="0">
                <a:latin typeface="Times New Roman" panose="02020603050405020304" pitchFamily="18" charset="0"/>
                <a:cs typeface="Times New Roman" panose="02020603050405020304" pitchFamily="18" charset="0"/>
              </a:rPr>
              <a:t>Generate a Response</a:t>
            </a:r>
            <a:r>
              <a:rPr lang="en-US" sz="4300" dirty="0">
                <a:latin typeface="Times New Roman" panose="02020603050405020304" pitchFamily="18" charset="0"/>
                <a:cs typeface="Times New Roman" panose="02020603050405020304" pitchFamily="18" charset="0"/>
              </a:rPr>
              <a:t>: The generator (e.g., BART or T5) produces an answer </a:t>
            </a:r>
            <a:r>
              <a:rPr lang="en-US" sz="4300" b="1" dirty="0">
                <a:latin typeface="Times New Roman" panose="02020603050405020304" pitchFamily="18" charset="0"/>
                <a:cs typeface="Times New Roman" panose="02020603050405020304" pitchFamily="18" charset="0"/>
              </a:rPr>
              <a:t>conditioned on the retrieved documents</a:t>
            </a:r>
            <a:r>
              <a:rPr lang="en-US" sz="4300" dirty="0">
                <a:latin typeface="Times New Roman" panose="02020603050405020304" pitchFamily="18" charset="0"/>
                <a:cs typeface="Times New Roman" panose="02020603050405020304" pitchFamily="18" charset="0"/>
              </a:rPr>
              <a:t>.</a:t>
            </a:r>
          </a:p>
          <a:p>
            <a:pPr>
              <a:buFont typeface="+mj-lt"/>
              <a:buAutoNum type="arabicPeriod"/>
            </a:pPr>
            <a:r>
              <a:rPr lang="en-US" sz="4300" b="1" dirty="0">
                <a:latin typeface="Times New Roman" panose="02020603050405020304" pitchFamily="18" charset="0"/>
                <a:cs typeface="Times New Roman" panose="02020603050405020304" pitchFamily="18" charset="0"/>
              </a:rPr>
              <a:t>Compute Likelihood</a:t>
            </a:r>
            <a:r>
              <a:rPr lang="en-US" sz="4300" dirty="0">
                <a:latin typeface="Times New Roman" panose="02020603050405020304" pitchFamily="18" charset="0"/>
                <a:cs typeface="Times New Roman" panose="02020603050405020304" pitchFamily="18" charset="0"/>
              </a:rPr>
              <a:t>: The model is trained to </a:t>
            </a:r>
            <a:r>
              <a:rPr lang="en-US" sz="4300" b="1" dirty="0">
                <a:latin typeface="Times New Roman" panose="02020603050405020304" pitchFamily="18" charset="0"/>
                <a:cs typeface="Times New Roman" panose="02020603050405020304" pitchFamily="18" charset="0"/>
              </a:rPr>
              <a:t>maximize the probability of producing the correct response</a:t>
            </a:r>
            <a:r>
              <a:rPr lang="en-US" sz="4300" dirty="0">
                <a:latin typeface="Times New Roman" panose="02020603050405020304" pitchFamily="18" charset="0"/>
                <a:cs typeface="Times New Roman" panose="02020603050405020304" pitchFamily="18" charset="0"/>
              </a:rPr>
              <a:t>, based on human-annotated data.</a:t>
            </a:r>
          </a:p>
          <a:p>
            <a:pPr>
              <a:buFont typeface="+mj-lt"/>
              <a:buAutoNum type="arabicPeriod"/>
            </a:pPr>
            <a:r>
              <a:rPr lang="en-US" sz="4300" b="1" dirty="0">
                <a:latin typeface="Times New Roman" panose="02020603050405020304" pitchFamily="18" charset="0"/>
                <a:cs typeface="Times New Roman" panose="02020603050405020304" pitchFamily="18" charset="0"/>
              </a:rPr>
              <a:t>Update Model Parameters</a:t>
            </a:r>
            <a:r>
              <a:rPr lang="en-US" sz="4300" dirty="0">
                <a:latin typeface="Times New Roman" panose="02020603050405020304" pitchFamily="18" charset="0"/>
                <a:cs typeface="Times New Roman" panose="02020603050405020304" pitchFamily="18" charset="0"/>
              </a:rPr>
              <a:t>: Using </a:t>
            </a:r>
            <a:r>
              <a:rPr lang="en-US" sz="4300" b="1" dirty="0">
                <a:latin typeface="Times New Roman" panose="02020603050405020304" pitchFamily="18" charset="0"/>
                <a:cs typeface="Times New Roman" panose="02020603050405020304" pitchFamily="18" charset="0"/>
              </a:rPr>
              <a:t>gradient descent and backpropagation</a:t>
            </a:r>
            <a:r>
              <a:rPr lang="en-US" sz="4300" dirty="0">
                <a:latin typeface="Times New Roman" panose="02020603050405020304" pitchFamily="18" charset="0"/>
                <a:cs typeface="Times New Roman" panose="02020603050405020304" pitchFamily="18" charset="0"/>
              </a:rPr>
              <a:t>, the retriever and generator components are jointly optimized to improve both retrieval accuracy and response coherence.</a:t>
            </a:r>
          </a:p>
          <a:p>
            <a:endParaRPr lang="en-US" dirty="0"/>
          </a:p>
        </p:txBody>
      </p:sp>
    </p:spTree>
    <p:extLst>
      <p:ext uri="{BB962C8B-B14F-4D97-AF65-F5344CB8AC3E}">
        <p14:creationId xmlns:p14="http://schemas.microsoft.com/office/powerpoint/2010/main" val="4179739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97F633B-DCDA-8DAC-B8EA-0250B9D1F46B}"/>
              </a:ext>
            </a:extLst>
          </p:cNvPr>
          <p:cNvSpPr txBox="1"/>
          <p:nvPr/>
        </p:nvSpPr>
        <p:spPr>
          <a:xfrm>
            <a:off x="640080" y="1669409"/>
            <a:ext cx="5737860" cy="4823667"/>
          </a:xfrm>
          <a:prstGeom prst="rect">
            <a:avLst/>
          </a:prstGeom>
        </p:spPr>
        <p:txBody>
          <a:bodyPr vert="horz" lIns="91440" tIns="45720" rIns="91440" bIns="45720" rtlCol="0">
            <a:normAutofit fontScale="92500" lnSpcReduction="10000"/>
          </a:bodyPr>
          <a:lstStyle/>
          <a:p>
            <a:pPr>
              <a:lnSpc>
                <a:spcPct val="110000"/>
              </a:lnSpc>
              <a:spcAft>
                <a:spcPts val="600"/>
              </a:spcAft>
              <a:buSzPct val="87000"/>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Why Use MLE for RAG?</a:t>
            </a:r>
          </a:p>
          <a:p>
            <a:pPr>
              <a:lnSpc>
                <a:spcPct val="110000"/>
              </a:lnSpc>
              <a:spcAft>
                <a:spcPts val="600"/>
              </a:spcAft>
              <a:buSzPct val="8700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Ensures </a:t>
            </a:r>
            <a:r>
              <a:rPr lang="en-US" sz="1900" b="1" dirty="0">
                <a:latin typeface="Times New Roman" panose="02020603050405020304" pitchFamily="18" charset="0"/>
                <a:cs typeface="Times New Roman" panose="02020603050405020304" pitchFamily="18" charset="0"/>
              </a:rPr>
              <a:t>text generation is aligned with retrieved knowledge</a:t>
            </a:r>
            <a:r>
              <a:rPr lang="en-US" sz="1900" dirty="0">
                <a:latin typeface="Times New Roman" panose="02020603050405020304" pitchFamily="18" charset="0"/>
                <a:cs typeface="Times New Roman" panose="02020603050405020304" pitchFamily="18" charset="0"/>
              </a:rPr>
              <a:t>.</a:t>
            </a:r>
          </a:p>
          <a:p>
            <a:pPr>
              <a:lnSpc>
                <a:spcPct val="110000"/>
              </a:lnSpc>
              <a:spcAft>
                <a:spcPts val="600"/>
              </a:spcAft>
              <a:buSzPct val="8700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Reduces the likelihood of </a:t>
            </a:r>
            <a:r>
              <a:rPr lang="en-US" sz="1900" b="1" dirty="0">
                <a:latin typeface="Times New Roman" panose="02020603050405020304" pitchFamily="18" charset="0"/>
                <a:cs typeface="Times New Roman" panose="02020603050405020304" pitchFamily="18" charset="0"/>
              </a:rPr>
              <a:t>hallucinations</a:t>
            </a:r>
            <a:r>
              <a:rPr lang="en-US" sz="1900" dirty="0">
                <a:latin typeface="Times New Roman" panose="02020603050405020304" pitchFamily="18" charset="0"/>
                <a:cs typeface="Times New Roman" panose="02020603050405020304" pitchFamily="18" charset="0"/>
              </a:rPr>
              <a:t> (incorrect responses).</a:t>
            </a:r>
          </a:p>
          <a:p>
            <a:pPr>
              <a:lnSpc>
                <a:spcPct val="110000"/>
              </a:lnSpc>
              <a:spcAft>
                <a:spcPts val="600"/>
              </a:spcAft>
              <a:buSzPct val="8700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Improves model </a:t>
            </a:r>
            <a:r>
              <a:rPr lang="en-US" sz="1900" b="1" dirty="0">
                <a:latin typeface="Times New Roman" panose="02020603050405020304" pitchFamily="18" charset="0"/>
                <a:cs typeface="Times New Roman" panose="02020603050405020304" pitchFamily="18" charset="0"/>
              </a:rPr>
              <a:t>generalization</a:t>
            </a:r>
            <a:r>
              <a:rPr lang="en-US" sz="1900" dirty="0">
                <a:latin typeface="Times New Roman" panose="02020603050405020304" pitchFamily="18" charset="0"/>
                <a:cs typeface="Times New Roman" panose="02020603050405020304" pitchFamily="18" charset="0"/>
              </a:rPr>
              <a:t> to unseen questions.</a:t>
            </a:r>
          </a:p>
          <a:p>
            <a:pPr>
              <a:lnSpc>
                <a:spcPct val="110000"/>
              </a:lnSpc>
              <a:spcAft>
                <a:spcPts val="600"/>
              </a:spcAft>
              <a:buSzPct val="8700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Enhances </a:t>
            </a:r>
            <a:r>
              <a:rPr lang="en-US" sz="1900" b="1" dirty="0">
                <a:latin typeface="Times New Roman" panose="02020603050405020304" pitchFamily="18" charset="0"/>
                <a:cs typeface="Times New Roman" panose="02020603050405020304" pitchFamily="18" charset="0"/>
              </a:rPr>
              <a:t>retriever ranking capabilities</a:t>
            </a:r>
            <a:r>
              <a:rPr lang="en-US" sz="1900" dirty="0">
                <a:latin typeface="Times New Roman" panose="02020603050405020304" pitchFamily="18" charset="0"/>
                <a:cs typeface="Times New Roman" panose="02020603050405020304" pitchFamily="18" charset="0"/>
              </a:rPr>
              <a:t>, improving relevance of fetched documents.</a:t>
            </a:r>
          </a:p>
          <a:p>
            <a:pPr>
              <a:lnSpc>
                <a:spcPct val="110000"/>
              </a:lnSpc>
              <a:spcAft>
                <a:spcPts val="600"/>
              </a:spcAft>
              <a:buSzPct val="87000"/>
              <a:buFont typeface="Arial" panose="020B0604020202020204" pitchFamily="34" charset="0"/>
              <a:buChar char="•"/>
            </a:pPr>
            <a:endParaRPr lang="en-US" sz="1900" dirty="0">
              <a:latin typeface="Times New Roman" panose="02020603050405020304" pitchFamily="18" charset="0"/>
              <a:cs typeface="Times New Roman" panose="02020603050405020304" pitchFamily="18" charset="0"/>
            </a:endParaRPr>
          </a:p>
          <a:p>
            <a:pPr>
              <a:lnSpc>
                <a:spcPct val="110000"/>
              </a:lnSpc>
              <a:spcAft>
                <a:spcPts val="600"/>
              </a:spcAft>
              <a:buSzPct val="87000"/>
              <a:buFont typeface="Arial" panose="020B0604020202020204" pitchFamily="34" charset="0"/>
              <a:buChar char="•"/>
            </a:pPr>
            <a:endParaRPr lang="en-US" sz="1900" dirty="0">
              <a:latin typeface="Times New Roman" panose="02020603050405020304" pitchFamily="18" charset="0"/>
              <a:cs typeface="Times New Roman" panose="02020603050405020304" pitchFamily="18" charset="0"/>
            </a:endParaRPr>
          </a:p>
          <a:p>
            <a:pPr>
              <a:lnSpc>
                <a:spcPct val="110000"/>
              </a:lnSpc>
              <a:spcAft>
                <a:spcPts val="600"/>
              </a:spcAft>
              <a:buSzPct val="8700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 </a:t>
            </a:r>
            <a:r>
              <a:rPr lang="en-US" sz="1900" i="1" dirty="0">
                <a:latin typeface="Times New Roman" panose="02020603050405020304" pitchFamily="18" charset="0"/>
                <a:cs typeface="Times New Roman" panose="02020603050405020304" pitchFamily="18" charset="0"/>
              </a:rPr>
              <a:t>Example:</a:t>
            </a:r>
            <a:br>
              <a:rPr lang="en-US" sz="1900" dirty="0">
                <a:latin typeface="Times New Roman" panose="02020603050405020304" pitchFamily="18" charset="0"/>
                <a:cs typeface="Times New Roman" panose="02020603050405020304" pitchFamily="18" charset="0"/>
              </a:rPr>
            </a:br>
            <a:r>
              <a:rPr lang="en-US" sz="1900" dirty="0">
                <a:latin typeface="Times New Roman" panose="02020603050405020304" pitchFamily="18" charset="0"/>
                <a:cs typeface="Times New Roman" panose="02020603050405020304" pitchFamily="18" charset="0"/>
              </a:rPr>
              <a:t>If a user asks </a:t>
            </a:r>
            <a:r>
              <a:rPr lang="en-US" sz="1900" i="1" dirty="0">
                <a:latin typeface="Times New Roman" panose="02020603050405020304" pitchFamily="18" charset="0"/>
                <a:cs typeface="Times New Roman" panose="02020603050405020304" pitchFamily="18" charset="0"/>
              </a:rPr>
              <a:t>"Who discovered gravity?"</a:t>
            </a:r>
            <a:r>
              <a:rPr lang="en-US" sz="1900" dirty="0">
                <a:latin typeface="Times New Roman" panose="02020603050405020304" pitchFamily="18" charset="0"/>
                <a:cs typeface="Times New Roman" panose="02020603050405020304" pitchFamily="18" charset="0"/>
              </a:rPr>
              <a:t>, the model retrieves Wikipedia articles on </a:t>
            </a:r>
            <a:r>
              <a:rPr lang="en-US" sz="1900" b="1" dirty="0">
                <a:latin typeface="Times New Roman" panose="02020603050405020304" pitchFamily="18" charset="0"/>
                <a:cs typeface="Times New Roman" panose="02020603050405020304" pitchFamily="18" charset="0"/>
              </a:rPr>
              <a:t>Isaac Newton</a:t>
            </a:r>
            <a:r>
              <a:rPr lang="en-US" sz="1900" dirty="0">
                <a:latin typeface="Times New Roman" panose="02020603050405020304" pitchFamily="18" charset="0"/>
                <a:cs typeface="Times New Roman" panose="02020603050405020304" pitchFamily="18" charset="0"/>
              </a:rPr>
              <a:t>, then generates a response that </a:t>
            </a:r>
            <a:r>
              <a:rPr lang="en-US" sz="1900" b="1" dirty="0">
                <a:latin typeface="Times New Roman" panose="02020603050405020304" pitchFamily="18" charset="0"/>
                <a:cs typeface="Times New Roman" panose="02020603050405020304" pitchFamily="18" charset="0"/>
              </a:rPr>
              <a:t>accurately reflects retrieved facts</a:t>
            </a:r>
            <a:r>
              <a:rPr lang="en-US" sz="1900" dirty="0">
                <a:latin typeface="Times New Roman" panose="02020603050405020304" pitchFamily="18" charset="0"/>
                <a:cs typeface="Times New Roman" panose="02020603050405020304" pitchFamily="18" charset="0"/>
              </a:rPr>
              <a:t> rather than guessing.</a:t>
            </a:r>
          </a:p>
          <a:p>
            <a:pPr>
              <a:lnSpc>
                <a:spcPct val="110000"/>
              </a:lnSpc>
              <a:spcAft>
                <a:spcPts val="600"/>
              </a:spcAft>
              <a:buSzPct val="87000"/>
              <a:buFont typeface="Arial" panose="020B0604020202020204" pitchFamily="34" charset="0"/>
              <a:buChar char="•"/>
            </a:pPr>
            <a:endParaRPr lang="en-US" sz="1400" dirty="0"/>
          </a:p>
        </p:txBody>
      </p:sp>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Graphic 6" descr="Brain in head">
            <a:extLst>
              <a:ext uri="{FF2B5EF4-FFF2-40B4-BE49-F238E27FC236}">
                <a16:creationId xmlns:a16="http://schemas.microsoft.com/office/drawing/2014/main" id="{BD3E3AD1-6157-CED2-4B9E-DEC60DAFD6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55179" y="1924386"/>
            <a:ext cx="4375829" cy="4375829"/>
          </a:xfrm>
          <a:prstGeom prst="rect">
            <a:avLst/>
          </a:prstGeom>
        </p:spPr>
      </p:pic>
    </p:spTree>
    <p:extLst>
      <p:ext uri="{BB962C8B-B14F-4D97-AF65-F5344CB8AC3E}">
        <p14:creationId xmlns:p14="http://schemas.microsoft.com/office/powerpoint/2010/main" val="1592871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C16F2-05A7-ACF2-2777-50E77FB18240}"/>
              </a:ext>
            </a:extLst>
          </p:cNvPr>
          <p:cNvSpPr>
            <a:spLocks noGrp="1"/>
          </p:cNvSpPr>
          <p:nvPr>
            <p:ph type="title"/>
          </p:nvPr>
        </p:nvSpPr>
        <p:spPr>
          <a:xfrm>
            <a:off x="640079" y="1371602"/>
            <a:ext cx="10890929" cy="370702"/>
          </a:xfrm>
        </p:spPr>
        <p:txBody>
          <a:bodyPr>
            <a:normAutofit fontScale="90000"/>
          </a:bodyPr>
          <a:lstStyle/>
          <a:p>
            <a:r>
              <a:rPr lang="en-US" sz="1800" b="1" dirty="0">
                <a:latin typeface="Times New Roman" panose="02020603050405020304" pitchFamily="18" charset="0"/>
                <a:cs typeface="Times New Roman" panose="02020603050405020304" pitchFamily="18" charset="0"/>
              </a:rPr>
              <a:t>B. Training Datasets for RAG</a:t>
            </a:r>
            <a:br>
              <a:rPr lang="en-US" b="1"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E9C37CBE-6C4A-E230-56F4-E519FCB7CDD4}"/>
              </a:ext>
            </a:extLst>
          </p:cNvPr>
          <p:cNvSpPr>
            <a:spLocks noGrp="1"/>
          </p:cNvSpPr>
          <p:nvPr>
            <p:ph idx="1"/>
          </p:nvPr>
        </p:nvSpPr>
        <p:spPr>
          <a:xfrm>
            <a:off x="364524" y="1742303"/>
            <a:ext cx="11827476" cy="5115697"/>
          </a:xfrm>
        </p:spPr>
        <p:txBody>
          <a:bodyPr>
            <a:normAutofit fontScale="25000" lnSpcReduction="20000"/>
          </a:bodyPr>
          <a:lstStyle/>
          <a:p>
            <a:pPr marL="0" indent="0">
              <a:buNone/>
            </a:pPr>
            <a:r>
              <a:rPr lang="en-US" sz="5600" dirty="0">
                <a:latin typeface="Aptos" panose="020B0004020202020204" pitchFamily="34" charset="0"/>
                <a:cs typeface="Times New Roman" panose="02020603050405020304" pitchFamily="18" charset="0"/>
              </a:rPr>
              <a:t>Training RAG requires large-scale, </a:t>
            </a:r>
            <a:r>
              <a:rPr lang="en-US" sz="5600" b="1" dirty="0">
                <a:latin typeface="Aptos" panose="020B0004020202020204" pitchFamily="34" charset="0"/>
                <a:cs typeface="Times New Roman" panose="02020603050405020304" pitchFamily="18" charset="0"/>
              </a:rPr>
              <a:t>open-domain question-answering (QA) datasets</a:t>
            </a:r>
            <a:r>
              <a:rPr lang="en-US" sz="5600" dirty="0">
                <a:latin typeface="Aptos" panose="020B0004020202020204" pitchFamily="34" charset="0"/>
                <a:cs typeface="Times New Roman" panose="02020603050405020304" pitchFamily="18" charset="0"/>
              </a:rPr>
              <a:t> that contain diverse topics. </a:t>
            </a:r>
          </a:p>
          <a:p>
            <a:pPr marL="0" indent="0">
              <a:buNone/>
            </a:pPr>
            <a:r>
              <a:rPr lang="en-US" sz="5600" b="1" dirty="0">
                <a:latin typeface="Aptos" panose="020B0004020202020204" pitchFamily="34" charset="0"/>
                <a:cs typeface="Times New Roman" panose="02020603050405020304" pitchFamily="18" charset="0"/>
              </a:rPr>
              <a:t>1. Natural Questions (NQ)</a:t>
            </a:r>
          </a:p>
          <a:p>
            <a:pPr>
              <a:buFont typeface="Courier New" panose="02070309020205020404" pitchFamily="49" charset="0"/>
              <a:buChar char="o"/>
            </a:pPr>
            <a:r>
              <a:rPr lang="en-US" sz="5600" dirty="0">
                <a:latin typeface="Aptos" panose="020B0004020202020204" pitchFamily="34" charset="0"/>
                <a:cs typeface="Times New Roman" panose="02020603050405020304" pitchFamily="18" charset="0"/>
              </a:rPr>
              <a:t>Developed by </a:t>
            </a:r>
            <a:r>
              <a:rPr lang="en-US" sz="5600" b="1" dirty="0">
                <a:latin typeface="Aptos" panose="020B0004020202020204" pitchFamily="34" charset="0"/>
                <a:cs typeface="Times New Roman" panose="02020603050405020304" pitchFamily="18" charset="0"/>
              </a:rPr>
              <a:t>Google AI</a:t>
            </a:r>
            <a:r>
              <a:rPr lang="en-US" sz="5600" dirty="0">
                <a:latin typeface="Aptos" panose="020B0004020202020204" pitchFamily="34" charset="0"/>
                <a:cs typeface="Times New Roman" panose="02020603050405020304" pitchFamily="18" charset="0"/>
              </a:rPr>
              <a:t>, this dataset consists of </a:t>
            </a:r>
            <a:r>
              <a:rPr lang="en-US" sz="5600" b="1" dirty="0">
                <a:latin typeface="Aptos" panose="020B0004020202020204" pitchFamily="34" charset="0"/>
                <a:cs typeface="Times New Roman" panose="02020603050405020304" pitchFamily="18" charset="0"/>
              </a:rPr>
              <a:t>real-world search queries</a:t>
            </a:r>
            <a:r>
              <a:rPr lang="en-US" sz="5600" dirty="0">
                <a:latin typeface="Aptos" panose="020B0004020202020204" pitchFamily="34" charset="0"/>
                <a:cs typeface="Times New Roman" panose="02020603050405020304" pitchFamily="18" charset="0"/>
              </a:rPr>
              <a:t> from Google Search.</a:t>
            </a:r>
          </a:p>
          <a:p>
            <a:pPr>
              <a:buFont typeface="Courier New" panose="02070309020205020404" pitchFamily="49" charset="0"/>
              <a:buChar char="o"/>
            </a:pPr>
            <a:r>
              <a:rPr lang="en-US" sz="5600" dirty="0">
                <a:latin typeface="Aptos" panose="020B0004020202020204" pitchFamily="34" charset="0"/>
                <a:cs typeface="Times New Roman" panose="02020603050405020304" pitchFamily="18" charset="0"/>
              </a:rPr>
              <a:t>Contains </a:t>
            </a:r>
            <a:r>
              <a:rPr lang="en-US" sz="5600" b="1" dirty="0">
                <a:latin typeface="Aptos" panose="020B0004020202020204" pitchFamily="34" charset="0"/>
                <a:cs typeface="Times New Roman" panose="02020603050405020304" pitchFamily="18" charset="0"/>
              </a:rPr>
              <a:t>long-form and short-form answers</a:t>
            </a:r>
            <a:r>
              <a:rPr lang="en-US" sz="5600" dirty="0">
                <a:latin typeface="Aptos" panose="020B0004020202020204" pitchFamily="34" charset="0"/>
                <a:cs typeface="Times New Roman" panose="02020603050405020304" pitchFamily="18" charset="0"/>
              </a:rPr>
              <a:t> extracted from </a:t>
            </a:r>
            <a:r>
              <a:rPr lang="en-US" sz="5600" b="1" dirty="0">
                <a:latin typeface="Aptos" panose="020B0004020202020204" pitchFamily="34" charset="0"/>
                <a:cs typeface="Times New Roman" panose="02020603050405020304" pitchFamily="18" charset="0"/>
              </a:rPr>
              <a:t>Wikipedia pages</a:t>
            </a:r>
            <a:r>
              <a:rPr lang="en-US" sz="5600" dirty="0">
                <a:latin typeface="Aptos" panose="020B0004020202020204" pitchFamily="34" charset="0"/>
                <a:cs typeface="Times New Roman" panose="02020603050405020304" pitchFamily="18" charset="0"/>
              </a:rPr>
              <a:t>.</a:t>
            </a:r>
          </a:p>
          <a:p>
            <a:pPr>
              <a:buFont typeface="Courier New" panose="02070309020205020404" pitchFamily="49" charset="0"/>
              <a:buChar char="o"/>
            </a:pPr>
            <a:r>
              <a:rPr lang="en-US" sz="5600" dirty="0">
                <a:latin typeface="Aptos" panose="020B0004020202020204" pitchFamily="34" charset="0"/>
                <a:cs typeface="Times New Roman" panose="02020603050405020304" pitchFamily="18" charset="0"/>
              </a:rPr>
              <a:t>Helps RAG learn </a:t>
            </a:r>
            <a:r>
              <a:rPr lang="en-US" sz="5600" b="1" dirty="0">
                <a:latin typeface="Aptos" panose="020B0004020202020204" pitchFamily="34" charset="0"/>
                <a:cs typeface="Times New Roman" panose="02020603050405020304" pitchFamily="18" charset="0"/>
              </a:rPr>
              <a:t>how to retrieve documents and answer questions based on factual knowledge</a:t>
            </a:r>
            <a:r>
              <a:rPr lang="en-US" sz="5600" dirty="0">
                <a:latin typeface="Aptos" panose="020B0004020202020204" pitchFamily="34" charset="0"/>
                <a:cs typeface="Times New Roman" panose="02020603050405020304" pitchFamily="18" charset="0"/>
              </a:rPr>
              <a:t>.</a:t>
            </a:r>
          </a:p>
          <a:p>
            <a:pPr>
              <a:buFont typeface="Courier New" panose="02070309020205020404" pitchFamily="49" charset="0"/>
              <a:buChar char="o"/>
            </a:pPr>
            <a:r>
              <a:rPr lang="en-US" sz="5600" dirty="0">
                <a:latin typeface="Aptos" panose="020B0004020202020204" pitchFamily="34" charset="0"/>
                <a:cs typeface="Times New Roman" panose="02020603050405020304" pitchFamily="18" charset="0"/>
              </a:rPr>
              <a:t> 📌 </a:t>
            </a:r>
            <a:r>
              <a:rPr lang="en-US" sz="5600" i="1" dirty="0">
                <a:latin typeface="Aptos" panose="020B0004020202020204" pitchFamily="34" charset="0"/>
                <a:cs typeface="Times New Roman" panose="02020603050405020304" pitchFamily="18" charset="0"/>
              </a:rPr>
              <a:t>Example:</a:t>
            </a:r>
            <a:br>
              <a:rPr lang="en-US" sz="5600" dirty="0">
                <a:latin typeface="Aptos" panose="020B0004020202020204" pitchFamily="34" charset="0"/>
                <a:cs typeface="Times New Roman" panose="02020603050405020304" pitchFamily="18" charset="0"/>
              </a:rPr>
            </a:br>
            <a:r>
              <a:rPr lang="en-US" sz="5600" b="1" dirty="0">
                <a:latin typeface="Aptos" panose="020B0004020202020204" pitchFamily="34" charset="0"/>
                <a:cs typeface="Times New Roman" panose="02020603050405020304" pitchFamily="18" charset="0"/>
              </a:rPr>
              <a:t>Query:</a:t>
            </a:r>
            <a:r>
              <a:rPr lang="en-US" sz="5600" dirty="0">
                <a:latin typeface="Aptos" panose="020B0004020202020204" pitchFamily="34" charset="0"/>
                <a:cs typeface="Times New Roman" panose="02020603050405020304" pitchFamily="18" charset="0"/>
              </a:rPr>
              <a:t> "What is the capital of Canada?"</a:t>
            </a:r>
            <a:br>
              <a:rPr lang="en-US" sz="5600" dirty="0">
                <a:latin typeface="Aptos" panose="020B0004020202020204" pitchFamily="34" charset="0"/>
                <a:cs typeface="Times New Roman" panose="02020603050405020304" pitchFamily="18" charset="0"/>
              </a:rPr>
            </a:br>
            <a:r>
              <a:rPr lang="en-US" sz="5600" b="1" dirty="0">
                <a:latin typeface="Aptos" panose="020B0004020202020204" pitchFamily="34" charset="0"/>
                <a:cs typeface="Times New Roman" panose="02020603050405020304" pitchFamily="18" charset="0"/>
              </a:rPr>
              <a:t>Retrieved Document:</a:t>
            </a:r>
            <a:r>
              <a:rPr lang="en-US" sz="5600" dirty="0">
                <a:latin typeface="Aptos" panose="020B0004020202020204" pitchFamily="34" charset="0"/>
                <a:cs typeface="Times New Roman" panose="02020603050405020304" pitchFamily="18" charset="0"/>
              </a:rPr>
              <a:t> Wikipedia page on Canada.</a:t>
            </a:r>
            <a:br>
              <a:rPr lang="en-US" sz="5600" dirty="0">
                <a:latin typeface="Aptos" panose="020B0004020202020204" pitchFamily="34" charset="0"/>
                <a:cs typeface="Times New Roman" panose="02020603050405020304" pitchFamily="18" charset="0"/>
              </a:rPr>
            </a:br>
            <a:r>
              <a:rPr lang="en-US" sz="5600" b="1" dirty="0">
                <a:latin typeface="Aptos" panose="020B0004020202020204" pitchFamily="34" charset="0"/>
                <a:cs typeface="Times New Roman" panose="02020603050405020304" pitchFamily="18" charset="0"/>
              </a:rPr>
              <a:t>Correct Answer:</a:t>
            </a:r>
            <a:r>
              <a:rPr lang="en-US" sz="5600" dirty="0">
                <a:latin typeface="Aptos" panose="020B0004020202020204" pitchFamily="34" charset="0"/>
                <a:cs typeface="Times New Roman" panose="02020603050405020304" pitchFamily="18" charset="0"/>
              </a:rPr>
              <a:t> "Ottawa.“</a:t>
            </a:r>
          </a:p>
          <a:p>
            <a:pPr marL="0" indent="0">
              <a:buNone/>
            </a:pPr>
            <a:r>
              <a:rPr lang="en-US" sz="5600" b="1" dirty="0">
                <a:latin typeface="Aptos" panose="020B0004020202020204" pitchFamily="34" charset="0"/>
                <a:cs typeface="Times New Roman" panose="02020603050405020304" pitchFamily="18" charset="0"/>
              </a:rPr>
              <a:t>2. </a:t>
            </a:r>
            <a:r>
              <a:rPr lang="en-US" sz="5600" b="1" dirty="0" err="1">
                <a:latin typeface="Aptos" panose="020B0004020202020204" pitchFamily="34" charset="0"/>
                <a:cs typeface="Times New Roman" panose="02020603050405020304" pitchFamily="18" charset="0"/>
              </a:rPr>
              <a:t>TriviaQA</a:t>
            </a:r>
            <a:endParaRPr lang="en-US" sz="5600" b="1" dirty="0">
              <a:latin typeface="Aptos" panose="020B0004020202020204" pitchFamily="34" charset="0"/>
              <a:cs typeface="Times New Roman" panose="02020603050405020304" pitchFamily="18" charset="0"/>
            </a:endParaRPr>
          </a:p>
          <a:p>
            <a:pPr>
              <a:buFont typeface="Courier New" panose="02070309020205020404" pitchFamily="49" charset="0"/>
              <a:buChar char="o"/>
            </a:pPr>
            <a:r>
              <a:rPr lang="en-US" sz="5600" dirty="0">
                <a:latin typeface="Aptos" panose="020B0004020202020204" pitchFamily="34" charset="0"/>
                <a:cs typeface="Times New Roman" panose="02020603050405020304" pitchFamily="18" charset="0"/>
              </a:rPr>
              <a:t>A large-scale </a:t>
            </a:r>
            <a:r>
              <a:rPr lang="en-US" sz="5600" b="1" dirty="0">
                <a:latin typeface="Aptos" panose="020B0004020202020204" pitchFamily="34" charset="0"/>
                <a:cs typeface="Times New Roman" panose="02020603050405020304" pitchFamily="18" charset="0"/>
              </a:rPr>
              <a:t>question-answering dataset</a:t>
            </a:r>
            <a:r>
              <a:rPr lang="en-US" sz="5600" dirty="0">
                <a:latin typeface="Aptos" panose="020B0004020202020204" pitchFamily="34" charset="0"/>
                <a:cs typeface="Times New Roman" panose="02020603050405020304" pitchFamily="18" charset="0"/>
              </a:rPr>
              <a:t> containing questions </a:t>
            </a:r>
            <a:r>
              <a:rPr lang="en-US" sz="5600" b="1" dirty="0">
                <a:latin typeface="Aptos" panose="020B0004020202020204" pitchFamily="34" charset="0"/>
                <a:cs typeface="Times New Roman" panose="02020603050405020304" pitchFamily="18" charset="0"/>
              </a:rPr>
              <a:t>collected from trivia websites</a:t>
            </a:r>
            <a:r>
              <a:rPr lang="en-US" sz="5600" dirty="0">
                <a:latin typeface="Aptos" panose="020B0004020202020204" pitchFamily="34" charset="0"/>
                <a:cs typeface="Times New Roman" panose="02020603050405020304" pitchFamily="18" charset="0"/>
              </a:rPr>
              <a:t>.</a:t>
            </a:r>
          </a:p>
          <a:p>
            <a:pPr>
              <a:buFont typeface="Courier New" panose="02070309020205020404" pitchFamily="49" charset="0"/>
              <a:buChar char="o"/>
            </a:pPr>
            <a:r>
              <a:rPr lang="en-US" sz="5600" dirty="0">
                <a:latin typeface="Aptos" panose="020B0004020202020204" pitchFamily="34" charset="0"/>
                <a:cs typeface="Times New Roman" panose="02020603050405020304" pitchFamily="18" charset="0"/>
              </a:rPr>
              <a:t>Covers </a:t>
            </a:r>
            <a:r>
              <a:rPr lang="en-US" sz="5600" b="1" dirty="0">
                <a:latin typeface="Aptos" panose="020B0004020202020204" pitchFamily="34" charset="0"/>
                <a:cs typeface="Times New Roman" panose="02020603050405020304" pitchFamily="18" charset="0"/>
              </a:rPr>
              <a:t>broad knowledge areas</a:t>
            </a:r>
            <a:r>
              <a:rPr lang="en-US" sz="5600" dirty="0">
                <a:latin typeface="Aptos" panose="020B0004020202020204" pitchFamily="34" charset="0"/>
                <a:cs typeface="Times New Roman" panose="02020603050405020304" pitchFamily="18" charset="0"/>
              </a:rPr>
              <a:t>, including </a:t>
            </a:r>
            <a:r>
              <a:rPr lang="en-US" sz="5600" b="1" dirty="0">
                <a:latin typeface="Aptos" panose="020B0004020202020204" pitchFamily="34" charset="0"/>
                <a:cs typeface="Times New Roman" panose="02020603050405020304" pitchFamily="18" charset="0"/>
              </a:rPr>
              <a:t>history, science, geography, and entertainment</a:t>
            </a:r>
            <a:r>
              <a:rPr lang="en-US" sz="5600" dirty="0">
                <a:latin typeface="Aptos" panose="020B0004020202020204" pitchFamily="34" charset="0"/>
                <a:cs typeface="Times New Roman" panose="02020603050405020304" pitchFamily="18" charset="0"/>
              </a:rPr>
              <a:t>.</a:t>
            </a:r>
          </a:p>
          <a:p>
            <a:pPr>
              <a:buFont typeface="Courier New" panose="02070309020205020404" pitchFamily="49" charset="0"/>
              <a:buChar char="o"/>
            </a:pPr>
            <a:r>
              <a:rPr lang="en-US" sz="5600" dirty="0">
                <a:latin typeface="Aptos" panose="020B0004020202020204" pitchFamily="34" charset="0"/>
                <a:cs typeface="Times New Roman" panose="02020603050405020304" pitchFamily="18" charset="0"/>
              </a:rPr>
              <a:t>Includes </a:t>
            </a:r>
            <a:r>
              <a:rPr lang="en-US" sz="5600" b="1" dirty="0">
                <a:latin typeface="Aptos" panose="020B0004020202020204" pitchFamily="34" charset="0"/>
                <a:cs typeface="Times New Roman" panose="02020603050405020304" pitchFamily="18" charset="0"/>
              </a:rPr>
              <a:t>human-annotated answers</a:t>
            </a:r>
            <a:r>
              <a:rPr lang="en-US" sz="5600" dirty="0">
                <a:latin typeface="Aptos" panose="020B0004020202020204" pitchFamily="34" charset="0"/>
                <a:cs typeface="Times New Roman" panose="02020603050405020304" pitchFamily="18" charset="0"/>
              </a:rPr>
              <a:t> and links to reference documents for retrieval.</a:t>
            </a:r>
          </a:p>
          <a:p>
            <a:pPr>
              <a:buFont typeface="Courier New" panose="02070309020205020404" pitchFamily="49" charset="0"/>
              <a:buChar char="o"/>
            </a:pPr>
            <a:r>
              <a:rPr lang="en-US" sz="5600" dirty="0">
                <a:latin typeface="Aptos" panose="020B0004020202020204" pitchFamily="34" charset="0"/>
                <a:cs typeface="Times New Roman" panose="02020603050405020304" pitchFamily="18" charset="0"/>
              </a:rPr>
              <a:t>📌 </a:t>
            </a:r>
            <a:r>
              <a:rPr lang="en-US" sz="5600" i="1" dirty="0">
                <a:latin typeface="Aptos" panose="020B0004020202020204" pitchFamily="34" charset="0"/>
                <a:cs typeface="Times New Roman" panose="02020603050405020304" pitchFamily="18" charset="0"/>
              </a:rPr>
              <a:t>Example:</a:t>
            </a:r>
            <a:br>
              <a:rPr lang="en-US" sz="5600" dirty="0">
                <a:latin typeface="Aptos" panose="020B0004020202020204" pitchFamily="34" charset="0"/>
                <a:cs typeface="Times New Roman" panose="02020603050405020304" pitchFamily="18" charset="0"/>
              </a:rPr>
            </a:br>
            <a:r>
              <a:rPr lang="en-US" sz="5600" b="1" dirty="0">
                <a:latin typeface="Aptos" panose="020B0004020202020204" pitchFamily="34" charset="0"/>
                <a:cs typeface="Times New Roman" panose="02020603050405020304" pitchFamily="18" charset="0"/>
              </a:rPr>
              <a:t>Query:</a:t>
            </a:r>
            <a:r>
              <a:rPr lang="en-US" sz="5600" dirty="0">
                <a:latin typeface="Aptos" panose="020B0004020202020204" pitchFamily="34" charset="0"/>
                <a:cs typeface="Times New Roman" panose="02020603050405020304" pitchFamily="18" charset="0"/>
              </a:rPr>
              <a:t> "Who wrote 'Romeo and Juliet'?"</a:t>
            </a:r>
            <a:br>
              <a:rPr lang="en-US" sz="5600" dirty="0">
                <a:latin typeface="Aptos" panose="020B0004020202020204" pitchFamily="34" charset="0"/>
                <a:cs typeface="Times New Roman" panose="02020603050405020304" pitchFamily="18" charset="0"/>
              </a:rPr>
            </a:br>
            <a:r>
              <a:rPr lang="en-US" sz="5600" b="1" dirty="0">
                <a:latin typeface="Aptos" panose="020B0004020202020204" pitchFamily="34" charset="0"/>
                <a:cs typeface="Times New Roman" panose="02020603050405020304" pitchFamily="18" charset="0"/>
              </a:rPr>
              <a:t>Retrieved Document:</a:t>
            </a:r>
            <a:r>
              <a:rPr lang="en-US" sz="5600" dirty="0">
                <a:latin typeface="Aptos" panose="020B0004020202020204" pitchFamily="34" charset="0"/>
                <a:cs typeface="Times New Roman" panose="02020603050405020304" pitchFamily="18" charset="0"/>
              </a:rPr>
              <a:t> A literary article on William Shakespeare.</a:t>
            </a:r>
            <a:br>
              <a:rPr lang="en-US" sz="5600" dirty="0">
                <a:latin typeface="Aptos" panose="020B0004020202020204" pitchFamily="34" charset="0"/>
                <a:cs typeface="Times New Roman" panose="02020603050405020304" pitchFamily="18" charset="0"/>
              </a:rPr>
            </a:br>
            <a:r>
              <a:rPr lang="en-US" sz="5600" b="1" dirty="0">
                <a:latin typeface="Aptos" panose="020B0004020202020204" pitchFamily="34" charset="0"/>
                <a:cs typeface="Times New Roman" panose="02020603050405020304" pitchFamily="18" charset="0"/>
              </a:rPr>
              <a:t>Correct Answer:</a:t>
            </a:r>
            <a:r>
              <a:rPr lang="en-US" sz="5600" dirty="0">
                <a:latin typeface="Aptos" panose="020B0004020202020204" pitchFamily="34" charset="0"/>
                <a:cs typeface="Times New Roman" panose="02020603050405020304" pitchFamily="18" charset="0"/>
              </a:rPr>
              <a:t> "William Shakespeare."</a:t>
            </a:r>
          </a:p>
          <a:p>
            <a:endParaRPr lang="en-US" dirty="0"/>
          </a:p>
        </p:txBody>
      </p:sp>
    </p:spTree>
    <p:extLst>
      <p:ext uri="{BB962C8B-B14F-4D97-AF65-F5344CB8AC3E}">
        <p14:creationId xmlns:p14="http://schemas.microsoft.com/office/powerpoint/2010/main" val="28592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16312-654C-B89D-9D94-3C1978E8E461}"/>
              </a:ext>
            </a:extLst>
          </p:cNvPr>
          <p:cNvSpPr>
            <a:spLocks noGrp="1"/>
          </p:cNvSpPr>
          <p:nvPr>
            <p:ph type="title"/>
          </p:nvPr>
        </p:nvSpPr>
        <p:spPr>
          <a:xfrm>
            <a:off x="640080" y="1371601"/>
            <a:ext cx="2685747" cy="1671004"/>
          </a:xfrm>
        </p:spPr>
        <p:txBody>
          <a:bodyPr anchor="t">
            <a:normAutofit/>
          </a:bodyPr>
          <a:lstStyle/>
          <a:p>
            <a:r>
              <a:rPr lang="en-US" b="1">
                <a:latin typeface="Times New Roman" panose="02020603050405020304" pitchFamily="18" charset="0"/>
                <a:cs typeface="Times New Roman" panose="02020603050405020304" pitchFamily="18" charset="0"/>
              </a:rPr>
              <a:t>Table of Contents</a:t>
            </a:r>
            <a:endParaRPr lang="en-US">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40BBF191-9CC8-4313-B1CA-8DF1A53AE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772CF10-D5D9-2BB4-044F-951D7A5DD059}"/>
              </a:ext>
            </a:extLst>
          </p:cNvPr>
          <p:cNvGraphicFramePr>
            <a:graphicFrameLocks noGrp="1"/>
          </p:cNvGraphicFramePr>
          <p:nvPr>
            <p:ph idx="1"/>
            <p:extLst>
              <p:ext uri="{D42A27DB-BD31-4B8C-83A1-F6EECF244321}">
                <p14:modId xmlns:p14="http://schemas.microsoft.com/office/powerpoint/2010/main" val="3305694059"/>
              </p:ext>
            </p:extLst>
          </p:nvPr>
        </p:nvGraphicFramePr>
        <p:xfrm>
          <a:off x="4159306" y="671657"/>
          <a:ext cx="7371703" cy="5626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0311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70E05D-5334-2129-58B0-5088D574944E}"/>
              </a:ext>
            </a:extLst>
          </p:cNvPr>
          <p:cNvSpPr>
            <a:spLocks noGrp="1"/>
          </p:cNvSpPr>
          <p:nvPr>
            <p:ph type="title"/>
          </p:nvPr>
        </p:nvSpPr>
        <p:spPr>
          <a:xfrm>
            <a:off x="672253" y="914400"/>
            <a:ext cx="3675888" cy="4157931"/>
          </a:xfrm>
        </p:spPr>
        <p:txBody>
          <a:bodyPr anchor="t">
            <a:normAutofit/>
          </a:bodyPr>
          <a:lstStyle/>
          <a:p>
            <a:r>
              <a:rPr lang="en-US" b="1" dirty="0"/>
              <a:t>Training Datasets &amp; Knowledge Base</a:t>
            </a:r>
            <a:br>
              <a:rPr lang="en-US" b="1" dirty="0"/>
            </a:br>
            <a:endParaRPr lang="en-US" dirty="0"/>
          </a:p>
        </p:txBody>
      </p:sp>
      <p:cxnSp>
        <p:nvCxnSpPr>
          <p:cNvPr id="18" name="Straight Connector 17">
            <a:extLst>
              <a:ext uri="{FF2B5EF4-FFF2-40B4-BE49-F238E27FC236}">
                <a16:creationId xmlns:a16="http://schemas.microsoft.com/office/drawing/2014/main" id="{9B5F4E67-4DB9-8422-13E5-B36FD48EC4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19" name="Content Placeholder 2">
            <a:extLst>
              <a:ext uri="{FF2B5EF4-FFF2-40B4-BE49-F238E27FC236}">
                <a16:creationId xmlns:a16="http://schemas.microsoft.com/office/drawing/2014/main" id="{837EC060-F3FB-3BD5-A9C4-9B7804945736}"/>
              </a:ext>
            </a:extLst>
          </p:cNvPr>
          <p:cNvGraphicFramePr>
            <a:graphicFrameLocks noGrp="1"/>
          </p:cNvGraphicFramePr>
          <p:nvPr>
            <p:ph idx="1"/>
            <p:extLst>
              <p:ext uri="{D42A27DB-BD31-4B8C-83A1-F6EECF244321}">
                <p14:modId xmlns:p14="http://schemas.microsoft.com/office/powerpoint/2010/main" val="982322708"/>
              </p:ext>
            </p:extLst>
          </p:nvPr>
        </p:nvGraphicFramePr>
        <p:xfrm>
          <a:off x="5432612" y="914400"/>
          <a:ext cx="5375383"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296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C69525-1BE4-4BA0-A23C-3BB6C162E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EB9868-AFC0-491D-69D2-787568AA097F}"/>
              </a:ext>
            </a:extLst>
          </p:cNvPr>
          <p:cNvSpPr>
            <a:spLocks noGrp="1"/>
          </p:cNvSpPr>
          <p:nvPr>
            <p:ph type="title"/>
          </p:nvPr>
        </p:nvSpPr>
        <p:spPr>
          <a:xfrm>
            <a:off x="640079" y="1371601"/>
            <a:ext cx="10890929" cy="1097280"/>
          </a:xfrm>
        </p:spPr>
        <p:txBody>
          <a:bodyPr>
            <a:normAutofit/>
          </a:bodyPr>
          <a:lstStyle/>
          <a:p>
            <a:pPr>
              <a:lnSpc>
                <a:spcPct val="90000"/>
              </a:lnSpc>
            </a:pPr>
            <a:r>
              <a:rPr lang="en-US" sz="3400" b="1"/>
              <a:t>Summary &amp; Expected Outcomes</a:t>
            </a:r>
            <a:br>
              <a:rPr lang="en-US" sz="3400" b="1"/>
            </a:br>
            <a:endParaRPr lang="en-US" sz="3400"/>
          </a:p>
        </p:txBody>
      </p:sp>
      <p:cxnSp>
        <p:nvCxnSpPr>
          <p:cNvPr id="25" name="Straight Connector 24">
            <a:extLst>
              <a:ext uri="{FF2B5EF4-FFF2-40B4-BE49-F238E27FC236}">
                <a16:creationId xmlns:a16="http://schemas.microsoft.com/office/drawing/2014/main" id="{B68AF875-C18B-4B48-AE4C-A63FD3CEF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EF4C020C-0E3D-999C-B7C3-39E8ADE20975}"/>
              </a:ext>
            </a:extLst>
          </p:cNvPr>
          <p:cNvGraphicFramePr>
            <a:graphicFrameLocks noGrp="1"/>
          </p:cNvGraphicFramePr>
          <p:nvPr>
            <p:ph idx="1"/>
            <p:extLst>
              <p:ext uri="{D42A27DB-BD31-4B8C-83A1-F6EECF244321}">
                <p14:modId xmlns:p14="http://schemas.microsoft.com/office/powerpoint/2010/main" val="2518427684"/>
              </p:ext>
            </p:extLst>
          </p:nvPr>
        </p:nvGraphicFramePr>
        <p:xfrm>
          <a:off x="640079" y="2559050"/>
          <a:ext cx="10890929" cy="3738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8063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2AD1-2DDA-1299-B5C5-8D0C9D0D67A5}"/>
              </a:ext>
            </a:extLst>
          </p:cNvPr>
          <p:cNvSpPr>
            <a:spLocks noGrp="1"/>
          </p:cNvSpPr>
          <p:nvPr>
            <p:ph type="title"/>
          </p:nvPr>
        </p:nvSpPr>
        <p:spPr/>
        <p:txBody>
          <a:bodyPr/>
          <a:lstStyle/>
          <a:p>
            <a:r>
              <a:rPr lang="en-US" dirty="0"/>
              <a:t>Training Workflow Implementation</a:t>
            </a:r>
          </a:p>
        </p:txBody>
      </p:sp>
      <p:sp>
        <p:nvSpPr>
          <p:cNvPr id="3" name="Content Placeholder 2">
            <a:extLst>
              <a:ext uri="{FF2B5EF4-FFF2-40B4-BE49-F238E27FC236}">
                <a16:creationId xmlns:a16="http://schemas.microsoft.com/office/drawing/2014/main" id="{F36B46DB-FB68-B8E2-2606-57A6071C6069}"/>
              </a:ext>
            </a:extLst>
          </p:cNvPr>
          <p:cNvSpPr>
            <a:spLocks noGrp="1"/>
          </p:cNvSpPr>
          <p:nvPr>
            <p:ph idx="1"/>
          </p:nvPr>
        </p:nvSpPr>
        <p:spPr>
          <a:xfrm>
            <a:off x="408709" y="2216727"/>
            <a:ext cx="11122299" cy="3989832"/>
          </a:xfrm>
        </p:spPr>
        <p:txBody>
          <a:bodyPr>
            <a:normAutofit fontScale="55000" lnSpcReduction="20000"/>
          </a:bodyPr>
          <a:lstStyle/>
          <a:p>
            <a:r>
              <a:rPr lang="en-US" sz="2200" dirty="0">
                <a:latin typeface="Times New Roman" panose="02020603050405020304" pitchFamily="18" charset="0"/>
                <a:cs typeface="Times New Roman" panose="02020603050405020304" pitchFamily="18" charset="0"/>
              </a:rPr>
              <a:t>Training RAG involves </a:t>
            </a:r>
            <a:r>
              <a:rPr lang="en-US" sz="2200" b="1" dirty="0">
                <a:latin typeface="Times New Roman" panose="02020603050405020304" pitchFamily="18" charset="0"/>
                <a:cs typeface="Times New Roman" panose="02020603050405020304" pitchFamily="18" charset="0"/>
              </a:rPr>
              <a:t>optimizing both retrieval and generation components</a:t>
            </a:r>
            <a:r>
              <a:rPr lang="en-US" sz="2200" dirty="0">
                <a:latin typeface="Times New Roman" panose="02020603050405020304" pitchFamily="18" charset="0"/>
                <a:cs typeface="Times New Roman" panose="02020603050405020304" pitchFamily="18" charset="0"/>
              </a:rPr>
              <a:t> to ensure accurate, fact-based responses.</a:t>
            </a:r>
          </a:p>
          <a:p>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Dataset Used for Training</a:t>
            </a:r>
            <a:endParaRPr lang="en-US" sz="2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Natural Questions (NQ)</a:t>
            </a:r>
            <a:r>
              <a:rPr lang="en-US" sz="2200" dirty="0">
                <a:latin typeface="Times New Roman" panose="02020603050405020304" pitchFamily="18" charset="0"/>
                <a:cs typeface="Times New Roman" panose="02020603050405020304" pitchFamily="18" charset="0"/>
              </a:rPr>
              <a:t>: Real-world Google queries mapped to Wikipedia answers.</a:t>
            </a:r>
          </a:p>
          <a:p>
            <a:pPr>
              <a:buFont typeface="Arial" panose="020B0604020202020204" pitchFamily="34" charset="0"/>
              <a:buChar char="•"/>
            </a:pPr>
            <a:r>
              <a:rPr lang="en-US" sz="2200" b="1" dirty="0" err="1">
                <a:latin typeface="Times New Roman" panose="02020603050405020304" pitchFamily="18" charset="0"/>
                <a:cs typeface="Times New Roman" panose="02020603050405020304" pitchFamily="18" charset="0"/>
              </a:rPr>
              <a:t>TriviaQA</a:t>
            </a:r>
            <a:r>
              <a:rPr lang="en-US" sz="2200" dirty="0">
                <a:latin typeface="Times New Roman" panose="02020603050405020304" pitchFamily="18" charset="0"/>
                <a:cs typeface="Times New Roman" panose="02020603050405020304" pitchFamily="18" charset="0"/>
              </a:rPr>
              <a:t>: A collection of trivia-style questions paired with evidence from news and Wikipedia.</a:t>
            </a:r>
          </a:p>
          <a:p>
            <a:pPr>
              <a:buFont typeface="Arial" panose="020B0604020202020204" pitchFamily="34" charset="0"/>
              <a:buChar char="•"/>
            </a:pPr>
            <a:r>
              <a:rPr lang="en-US" sz="2200" b="1" dirty="0" err="1">
                <a:latin typeface="Times New Roman" panose="02020603050405020304" pitchFamily="18" charset="0"/>
                <a:cs typeface="Times New Roman" panose="02020603050405020304" pitchFamily="18" charset="0"/>
              </a:rPr>
              <a:t>WebQuestions</a:t>
            </a:r>
            <a:r>
              <a:rPr lang="en-US" sz="2200" dirty="0">
                <a:latin typeface="Times New Roman" panose="02020603050405020304" pitchFamily="18" charset="0"/>
                <a:cs typeface="Times New Roman" panose="02020603050405020304" pitchFamily="18" charset="0"/>
              </a:rPr>
              <a:t>: Questions sourced from Google Search, requiring document retrieval for answers.</a:t>
            </a:r>
          </a:p>
          <a:p>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Training Objective – Maximum Likelihood Estimation (MLE)</a:t>
            </a:r>
            <a:endParaRPr lang="en-US" sz="2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RAG uses </a:t>
            </a:r>
            <a:r>
              <a:rPr lang="en-US" sz="2200" b="1" dirty="0">
                <a:latin typeface="Times New Roman" panose="02020603050405020304" pitchFamily="18" charset="0"/>
                <a:cs typeface="Times New Roman" panose="02020603050405020304" pitchFamily="18" charset="0"/>
              </a:rPr>
              <a:t>MLE</a:t>
            </a:r>
            <a:r>
              <a:rPr lang="en-US" sz="2200" dirty="0">
                <a:latin typeface="Times New Roman" panose="02020603050405020304" pitchFamily="18" charset="0"/>
                <a:cs typeface="Times New Roman" panose="02020603050405020304" pitchFamily="18" charset="0"/>
              </a:rPr>
              <a:t> to maximize the probability of producing the correct response based on retrieved knowledge.</a:t>
            </a: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a:t>
            </a:r>
            <a:r>
              <a:rPr lang="en-US" sz="2200" b="1" dirty="0">
                <a:latin typeface="Times New Roman" panose="02020603050405020304" pitchFamily="18" charset="0"/>
                <a:cs typeface="Times New Roman" panose="02020603050405020304" pitchFamily="18" charset="0"/>
              </a:rPr>
              <a:t>retriever is trained to rank the most relevant documents</a:t>
            </a:r>
            <a:r>
              <a:rPr lang="en-US" sz="2200" dirty="0">
                <a:latin typeface="Times New Roman" panose="02020603050405020304" pitchFamily="18" charset="0"/>
                <a:cs typeface="Times New Roman" panose="02020603050405020304" pitchFamily="18" charset="0"/>
              </a:rPr>
              <a:t>, while the </a:t>
            </a:r>
            <a:r>
              <a:rPr lang="en-US" sz="2200" b="1" dirty="0">
                <a:latin typeface="Times New Roman" panose="02020603050405020304" pitchFamily="18" charset="0"/>
                <a:cs typeface="Times New Roman" panose="02020603050405020304" pitchFamily="18" charset="0"/>
              </a:rPr>
              <a:t>generator is fine-tuned to generate coherent responses</a:t>
            </a:r>
            <a:r>
              <a:rPr lang="en-US" sz="2200" dirty="0">
                <a:latin typeface="Times New Roman" panose="02020603050405020304" pitchFamily="18" charset="0"/>
                <a:cs typeface="Times New Roman" panose="02020603050405020304" pitchFamily="18" charset="0"/>
              </a:rPr>
              <a:t>.</a:t>
            </a:r>
          </a:p>
          <a:p>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Fine-Tuning RAG Using Hugging Face Transformers</a:t>
            </a:r>
            <a:endParaRPr lang="en-US" sz="2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Retriever (Dense Passage Retrieval - DPR)</a:t>
            </a:r>
            <a:r>
              <a:rPr lang="en-US" sz="2200" dirty="0">
                <a:latin typeface="Times New Roman" panose="02020603050405020304" pitchFamily="18" charset="0"/>
                <a:cs typeface="Times New Roman" panose="02020603050405020304" pitchFamily="18" charset="0"/>
              </a:rPr>
              <a:t>: Uses </a:t>
            </a:r>
            <a:r>
              <a:rPr lang="en-US" sz="2200" b="1" dirty="0">
                <a:latin typeface="Times New Roman" panose="02020603050405020304" pitchFamily="18" charset="0"/>
                <a:cs typeface="Times New Roman" panose="02020603050405020304" pitchFamily="18" charset="0"/>
              </a:rPr>
              <a:t>BERT-based embeddings</a:t>
            </a:r>
            <a:r>
              <a:rPr lang="en-US" sz="2200" dirty="0">
                <a:latin typeface="Times New Roman" panose="02020603050405020304" pitchFamily="18" charset="0"/>
                <a:cs typeface="Times New Roman" panose="02020603050405020304" pitchFamily="18" charset="0"/>
              </a:rPr>
              <a:t> to match queries with relevant documents.</a:t>
            </a:r>
          </a:p>
          <a:p>
            <a:pPr>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Generator (BART/T5)</a:t>
            </a:r>
            <a:r>
              <a:rPr lang="en-US" sz="2200" dirty="0">
                <a:latin typeface="Times New Roman" panose="02020603050405020304" pitchFamily="18" charset="0"/>
                <a:cs typeface="Times New Roman" panose="02020603050405020304" pitchFamily="18" charset="0"/>
              </a:rPr>
              <a:t>: Uses </a:t>
            </a:r>
            <a:r>
              <a:rPr lang="en-US" sz="2200" b="1" dirty="0">
                <a:latin typeface="Times New Roman" panose="02020603050405020304" pitchFamily="18" charset="0"/>
                <a:cs typeface="Times New Roman" panose="02020603050405020304" pitchFamily="18" charset="0"/>
              </a:rPr>
              <a:t>retrieved documents</a:t>
            </a:r>
            <a:r>
              <a:rPr lang="en-US" sz="2200" dirty="0">
                <a:latin typeface="Times New Roman" panose="02020603050405020304" pitchFamily="18" charset="0"/>
                <a:cs typeface="Times New Roman" panose="02020603050405020304" pitchFamily="18" charset="0"/>
              </a:rPr>
              <a:t> to generate text aligned with factual knowledge.</a:t>
            </a:r>
          </a:p>
          <a:p>
            <a:pPr>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Training involves </a:t>
            </a:r>
            <a:r>
              <a:rPr lang="en-US" sz="2200" b="1" dirty="0">
                <a:latin typeface="Times New Roman" panose="02020603050405020304" pitchFamily="18" charset="0"/>
                <a:cs typeface="Times New Roman" panose="02020603050405020304" pitchFamily="18" charset="0"/>
              </a:rPr>
              <a:t>joint optimization of retrieval and generation losses</a:t>
            </a:r>
            <a:r>
              <a:rPr lang="en-US" sz="2200" dirty="0">
                <a:latin typeface="Times New Roman" panose="02020603050405020304" pitchFamily="18" charset="0"/>
                <a:cs typeface="Times New Roman" panose="02020603050405020304" pitchFamily="18" charset="0"/>
              </a:rPr>
              <a:t>.</a:t>
            </a:r>
          </a:p>
          <a:p>
            <a:pPr marL="0" indent="0">
              <a:buNone/>
            </a:pPr>
            <a:endParaRPr lang="en-US" dirty="0"/>
          </a:p>
        </p:txBody>
      </p:sp>
    </p:spTree>
    <p:extLst>
      <p:ext uri="{BB962C8B-B14F-4D97-AF65-F5344CB8AC3E}">
        <p14:creationId xmlns:p14="http://schemas.microsoft.com/office/powerpoint/2010/main" val="2056625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80865-8437-94F2-31B2-784B8C3F7C14}"/>
              </a:ext>
            </a:extLst>
          </p:cNvPr>
          <p:cNvSpPr>
            <a:spLocks noGrp="1"/>
          </p:cNvSpPr>
          <p:nvPr>
            <p:ph type="title"/>
          </p:nvPr>
        </p:nvSpPr>
        <p:spPr>
          <a:xfrm>
            <a:off x="640079" y="1371601"/>
            <a:ext cx="10890929" cy="664233"/>
          </a:xfrm>
        </p:spPr>
        <p:txBody>
          <a:bodyPr>
            <a:normAutofit fontScale="90000"/>
          </a:bodyPr>
          <a:lstStyle/>
          <a:p>
            <a:r>
              <a:rPr lang="en-US" dirty="0"/>
              <a:t>Training workflow from retrieval → generation</a:t>
            </a:r>
          </a:p>
        </p:txBody>
      </p:sp>
      <p:pic>
        <p:nvPicPr>
          <p:cNvPr id="4098" name="Picture 2" descr="Retrieval Augmented Generation Models Multiplatform Ai - Free Schedule &amp; Planner Printable">
            <a:extLst>
              <a:ext uri="{FF2B5EF4-FFF2-40B4-BE49-F238E27FC236}">
                <a16:creationId xmlns:a16="http://schemas.microsoft.com/office/drawing/2014/main" id="{1C635430-3201-8AC5-3DDE-9F5358CFB1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7751" y="2124147"/>
            <a:ext cx="10239555" cy="4075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2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5AF5DA-BA4B-8218-A9C5-99F9DCDF6F65}"/>
              </a:ext>
            </a:extLst>
          </p:cNvPr>
          <p:cNvSpPr>
            <a:spLocks noGrp="1"/>
          </p:cNvSpPr>
          <p:nvPr>
            <p:ph type="title"/>
          </p:nvPr>
        </p:nvSpPr>
        <p:spPr>
          <a:xfrm>
            <a:off x="640080" y="1434438"/>
            <a:ext cx="2983229" cy="1429530"/>
          </a:xfrm>
        </p:spPr>
        <p:txBody>
          <a:bodyPr vert="horz" lIns="91440" tIns="45720" rIns="91440" bIns="45720" rtlCol="0" anchor="t">
            <a:normAutofit/>
          </a:bodyPr>
          <a:lstStyle/>
          <a:p>
            <a:pPr marL="0" marR="0" lvl="0" indent="0" fontAlgn="base">
              <a:spcAft>
                <a:spcPct val="0"/>
              </a:spcAft>
              <a:buClrTx/>
              <a:buSzTx/>
              <a:tabLst/>
            </a:pPr>
            <a:r>
              <a:rPr kumimoji="0" lang="en-US" altLang="en-US" sz="3700" i="0" u="none" strike="noStrike" cap="none" normalizeH="0" baseline="0" dirty="0">
                <a:ln>
                  <a:noFill/>
                </a:ln>
                <a:effectLst/>
              </a:rPr>
              <a:t>Performance and Results</a:t>
            </a:r>
          </a:p>
          <a:p>
            <a:pPr marL="0" marR="0" lvl="0" indent="0" fontAlgn="base">
              <a:spcAft>
                <a:spcPct val="0"/>
              </a:spcAft>
              <a:buClrTx/>
              <a:buSzTx/>
              <a:tabLst/>
            </a:pPr>
            <a:endParaRPr kumimoji="0" lang="en-US" altLang="en-US" sz="3700" i="0" u="none" strike="noStrike" cap="none" normalizeH="0" baseline="0" dirty="0">
              <a:ln>
                <a:noFill/>
              </a:ln>
              <a:effectLst/>
            </a:endParaRPr>
          </a:p>
        </p:txBody>
      </p:sp>
      <p:cxnSp>
        <p:nvCxnSpPr>
          <p:cNvPr id="36" name="Straight Connector 35">
            <a:extLst>
              <a:ext uri="{FF2B5EF4-FFF2-40B4-BE49-F238E27FC236}">
                <a16:creationId xmlns:a16="http://schemas.microsoft.com/office/drawing/2014/main" id="{426B4E86-32C4-273A-1ADF-6B44243549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6C4F953B-5192-6513-FCE9-2B8DD9C754E8}"/>
              </a:ext>
            </a:extLst>
          </p:cNvPr>
          <p:cNvGraphicFramePr>
            <a:graphicFrameLocks noGrp="1"/>
          </p:cNvGraphicFramePr>
          <p:nvPr>
            <p:ph idx="1"/>
            <p:extLst>
              <p:ext uri="{D42A27DB-BD31-4B8C-83A1-F6EECF244321}">
                <p14:modId xmlns:p14="http://schemas.microsoft.com/office/powerpoint/2010/main" val="788590573"/>
              </p:ext>
            </p:extLst>
          </p:nvPr>
        </p:nvGraphicFramePr>
        <p:xfrm>
          <a:off x="4229100" y="1243830"/>
          <a:ext cx="7290649" cy="4310770"/>
        </p:xfrm>
        <a:graphic>
          <a:graphicData uri="http://schemas.openxmlformats.org/drawingml/2006/table">
            <a:tbl>
              <a:tblPr firstRow="1" bandRow="1">
                <a:solidFill>
                  <a:schemeClr val="bg1"/>
                </a:solidFill>
              </a:tblPr>
              <a:tblGrid>
                <a:gridCol w="1651210">
                  <a:extLst>
                    <a:ext uri="{9D8B030D-6E8A-4147-A177-3AD203B41FA5}">
                      <a16:colId xmlns:a16="http://schemas.microsoft.com/office/drawing/2014/main" val="4007986134"/>
                    </a:ext>
                  </a:extLst>
                </a:gridCol>
                <a:gridCol w="1259318">
                  <a:extLst>
                    <a:ext uri="{9D8B030D-6E8A-4147-A177-3AD203B41FA5}">
                      <a16:colId xmlns:a16="http://schemas.microsoft.com/office/drawing/2014/main" val="1966325607"/>
                    </a:ext>
                  </a:extLst>
                </a:gridCol>
                <a:gridCol w="1784561">
                  <a:extLst>
                    <a:ext uri="{9D8B030D-6E8A-4147-A177-3AD203B41FA5}">
                      <a16:colId xmlns:a16="http://schemas.microsoft.com/office/drawing/2014/main" val="743489500"/>
                    </a:ext>
                  </a:extLst>
                </a:gridCol>
                <a:gridCol w="2595560">
                  <a:extLst>
                    <a:ext uri="{9D8B030D-6E8A-4147-A177-3AD203B41FA5}">
                      <a16:colId xmlns:a16="http://schemas.microsoft.com/office/drawing/2014/main" val="1943930315"/>
                    </a:ext>
                  </a:extLst>
                </a:gridCol>
              </a:tblGrid>
              <a:tr h="1081610">
                <a:tc>
                  <a:txBody>
                    <a:bodyPr/>
                    <a:lstStyle/>
                    <a:p>
                      <a:r>
                        <a:rPr lang="en-US" sz="2400" b="0" cap="none" spc="0">
                          <a:solidFill>
                            <a:schemeClr val="bg1"/>
                          </a:solidFill>
                        </a:rPr>
                        <a:t>Model</a:t>
                      </a:r>
                    </a:p>
                  </a:txBody>
                  <a:tcPr marL="203784" marR="195003" marT="156757" marB="156757"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r>
                        <a:rPr lang="en-US" sz="2400" b="0" cap="none" spc="0">
                          <a:solidFill>
                            <a:schemeClr val="bg1"/>
                          </a:solidFill>
                        </a:rPr>
                        <a:t>NQ (EM)</a:t>
                      </a:r>
                    </a:p>
                  </a:txBody>
                  <a:tcPr marL="203784" marR="195003" marT="156757" marB="156757"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r>
                        <a:rPr lang="en-US" sz="2400" b="0" cap="none" spc="0">
                          <a:solidFill>
                            <a:schemeClr val="bg1"/>
                          </a:solidFill>
                        </a:rPr>
                        <a:t>TriviaQA (EM)</a:t>
                      </a:r>
                    </a:p>
                  </a:txBody>
                  <a:tcPr marL="203784" marR="195003" marT="156757" marB="156757"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tc>
                  <a:txBody>
                    <a:bodyPr/>
                    <a:lstStyle/>
                    <a:p>
                      <a:r>
                        <a:rPr lang="en-US" sz="2400" b="0" cap="none" spc="0">
                          <a:solidFill>
                            <a:schemeClr val="bg1"/>
                          </a:solidFill>
                        </a:rPr>
                        <a:t>WebQuestions (EM)</a:t>
                      </a:r>
                    </a:p>
                  </a:txBody>
                  <a:tcPr marL="203784" marR="195003" marT="156757" marB="156757"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tx1"/>
                    </a:solidFill>
                  </a:tcPr>
                </a:tc>
                <a:extLst>
                  <a:ext uri="{0D108BD9-81ED-4DB2-BD59-A6C34878D82A}">
                    <a16:rowId xmlns:a16="http://schemas.microsoft.com/office/drawing/2014/main" val="225503812"/>
                  </a:ext>
                </a:extLst>
              </a:tr>
              <a:tr h="715850">
                <a:tc>
                  <a:txBody>
                    <a:bodyPr/>
                    <a:lstStyle/>
                    <a:p>
                      <a:r>
                        <a:rPr lang="en-US" sz="2400" cap="none" spc="0">
                          <a:solidFill>
                            <a:schemeClr val="tx1"/>
                          </a:solidFill>
                        </a:rPr>
                        <a:t>BART</a:t>
                      </a:r>
                    </a:p>
                  </a:txBody>
                  <a:tcPr marL="203784" marR="195003" marT="156757" marB="156757"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r>
                        <a:rPr lang="en-US" sz="2400" cap="none" spc="0">
                          <a:solidFill>
                            <a:schemeClr val="tx1"/>
                          </a:solidFill>
                        </a:rPr>
                        <a:t>26.5</a:t>
                      </a:r>
                    </a:p>
                  </a:txBody>
                  <a:tcPr marL="203784" marR="195003" marT="156757" marB="15675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r>
                        <a:rPr lang="en-US" sz="2400" cap="none" spc="0">
                          <a:solidFill>
                            <a:schemeClr val="tx1"/>
                          </a:solidFill>
                        </a:rPr>
                        <a:t>42.8</a:t>
                      </a:r>
                    </a:p>
                  </a:txBody>
                  <a:tcPr marL="203784" marR="195003" marT="156757" marB="15675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r>
                        <a:rPr lang="en-US" sz="2400" cap="none" spc="0">
                          <a:solidFill>
                            <a:schemeClr val="tx1"/>
                          </a:solidFill>
                        </a:rPr>
                        <a:t>32.4</a:t>
                      </a:r>
                    </a:p>
                  </a:txBody>
                  <a:tcPr marL="203784" marR="195003" marT="156757" marB="156757"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4195799821"/>
                  </a:ext>
                </a:extLst>
              </a:tr>
              <a:tr h="715850">
                <a:tc>
                  <a:txBody>
                    <a:bodyPr/>
                    <a:lstStyle/>
                    <a:p>
                      <a:r>
                        <a:rPr lang="en-US" sz="2400" cap="none" spc="0">
                          <a:solidFill>
                            <a:schemeClr val="tx1"/>
                          </a:solidFill>
                        </a:rPr>
                        <a:t>T5</a:t>
                      </a:r>
                    </a:p>
                  </a:txBody>
                  <a:tcPr marL="203784" marR="195003" marT="156757" marB="15675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r>
                        <a:rPr lang="en-US" sz="2400" cap="none" spc="0">
                          <a:solidFill>
                            <a:schemeClr val="tx1"/>
                          </a:solidFill>
                        </a:rPr>
                        <a:t>28.2</a:t>
                      </a:r>
                    </a:p>
                  </a:txBody>
                  <a:tcPr marL="203784" marR="195003" marT="156757" marB="15675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r>
                        <a:rPr lang="en-US" sz="2400" cap="none" spc="0">
                          <a:solidFill>
                            <a:schemeClr val="tx1"/>
                          </a:solidFill>
                        </a:rPr>
                        <a:t>45.1</a:t>
                      </a:r>
                    </a:p>
                  </a:txBody>
                  <a:tcPr marL="203784" marR="195003" marT="156757" marB="15675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r>
                        <a:rPr lang="en-US" sz="2400" cap="none" spc="0">
                          <a:solidFill>
                            <a:schemeClr val="tx1"/>
                          </a:solidFill>
                        </a:rPr>
                        <a:t>34.2</a:t>
                      </a:r>
                    </a:p>
                  </a:txBody>
                  <a:tcPr marL="203784" marR="195003" marT="156757" marB="156757"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extLst>
                  <a:ext uri="{0D108BD9-81ED-4DB2-BD59-A6C34878D82A}">
                    <a16:rowId xmlns:a16="http://schemas.microsoft.com/office/drawing/2014/main" val="2532671790"/>
                  </a:ext>
                </a:extLst>
              </a:tr>
              <a:tr h="715850">
                <a:tc>
                  <a:txBody>
                    <a:bodyPr/>
                    <a:lstStyle/>
                    <a:p>
                      <a:r>
                        <a:rPr lang="en-US" sz="2400" cap="none" spc="0">
                          <a:solidFill>
                            <a:schemeClr val="tx1"/>
                          </a:solidFill>
                        </a:rPr>
                        <a:t>REALM</a:t>
                      </a:r>
                    </a:p>
                  </a:txBody>
                  <a:tcPr marL="203784" marR="195003" marT="156757" marB="156757"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r>
                        <a:rPr lang="en-US" sz="2400" cap="none" spc="0">
                          <a:solidFill>
                            <a:schemeClr val="tx1"/>
                          </a:solidFill>
                        </a:rPr>
                        <a:t>30.8</a:t>
                      </a:r>
                    </a:p>
                  </a:txBody>
                  <a:tcPr marL="203784" marR="195003" marT="156757" marB="15675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r>
                        <a:rPr lang="en-US" sz="2400" cap="none" spc="0">
                          <a:solidFill>
                            <a:schemeClr val="tx1"/>
                          </a:solidFill>
                        </a:rPr>
                        <a:t>48.2</a:t>
                      </a:r>
                    </a:p>
                  </a:txBody>
                  <a:tcPr marL="203784" marR="195003" marT="156757" marB="15675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noFill/>
                  </a:tcPr>
                </a:tc>
                <a:tc>
                  <a:txBody>
                    <a:bodyPr/>
                    <a:lstStyle/>
                    <a:p>
                      <a:r>
                        <a:rPr lang="en-US" sz="2400" cap="none" spc="0">
                          <a:solidFill>
                            <a:schemeClr val="tx1"/>
                          </a:solidFill>
                        </a:rPr>
                        <a:t>36.7</a:t>
                      </a:r>
                    </a:p>
                  </a:txBody>
                  <a:tcPr marL="203784" marR="195003" marT="156757" marB="156757"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noFill/>
                  </a:tcPr>
                </a:tc>
                <a:extLst>
                  <a:ext uri="{0D108BD9-81ED-4DB2-BD59-A6C34878D82A}">
                    <a16:rowId xmlns:a16="http://schemas.microsoft.com/office/drawing/2014/main" val="3956486903"/>
                  </a:ext>
                </a:extLst>
              </a:tr>
              <a:tr h="1081610">
                <a:tc>
                  <a:txBody>
                    <a:bodyPr/>
                    <a:lstStyle/>
                    <a:p>
                      <a:r>
                        <a:rPr lang="en-US" sz="2400" b="1" cap="none" spc="0">
                          <a:solidFill>
                            <a:schemeClr val="tx1"/>
                          </a:solidFill>
                        </a:rPr>
                        <a:t>RAG (Ours)</a:t>
                      </a:r>
                      <a:endParaRPr lang="en-US" sz="2400" cap="none" spc="0">
                        <a:solidFill>
                          <a:schemeClr val="tx1"/>
                        </a:solidFill>
                      </a:endParaRPr>
                    </a:p>
                  </a:txBody>
                  <a:tcPr marL="203784" marR="195003" marT="156757" marB="15675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r>
                        <a:rPr lang="en-US" sz="2400" b="1" cap="none" spc="0">
                          <a:solidFill>
                            <a:schemeClr val="tx1"/>
                          </a:solidFill>
                        </a:rPr>
                        <a:t>44.5</a:t>
                      </a:r>
                      <a:endParaRPr lang="en-US" sz="2400" cap="none" spc="0">
                        <a:solidFill>
                          <a:schemeClr val="tx1"/>
                        </a:solidFill>
                      </a:endParaRPr>
                    </a:p>
                  </a:txBody>
                  <a:tcPr marL="203784" marR="195003" marT="156757" marB="15675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r>
                        <a:rPr lang="en-US" sz="2400" b="1" cap="none" spc="0">
                          <a:solidFill>
                            <a:schemeClr val="tx1"/>
                          </a:solidFill>
                        </a:rPr>
                        <a:t>56.1</a:t>
                      </a:r>
                      <a:endParaRPr lang="en-US" sz="2400" cap="none" spc="0">
                        <a:solidFill>
                          <a:schemeClr val="tx1"/>
                        </a:solidFill>
                      </a:endParaRPr>
                    </a:p>
                  </a:txBody>
                  <a:tcPr marL="203784" marR="195003" marT="156757" marB="15675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tc>
                  <a:txBody>
                    <a:bodyPr/>
                    <a:lstStyle/>
                    <a:p>
                      <a:r>
                        <a:rPr lang="en-US" sz="2400" b="1" cap="none" spc="0">
                          <a:solidFill>
                            <a:schemeClr val="tx1"/>
                          </a:solidFill>
                        </a:rPr>
                        <a:t>40.6</a:t>
                      </a:r>
                      <a:endParaRPr lang="en-US" sz="2400" cap="none" spc="0">
                        <a:solidFill>
                          <a:schemeClr val="tx1"/>
                        </a:solidFill>
                      </a:endParaRPr>
                    </a:p>
                  </a:txBody>
                  <a:tcPr marL="203784" marR="195003" marT="156757" marB="156757"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19050" cap="flat" cmpd="sng" algn="ctr">
                      <a:solidFill>
                        <a:schemeClr val="tx1"/>
                      </a:solidFill>
                      <a:prstDash val="solid"/>
                    </a:lnB>
                    <a:solidFill>
                      <a:schemeClr val="bg1">
                        <a:lumMod val="85000"/>
                      </a:schemeClr>
                    </a:solidFill>
                  </a:tcPr>
                </a:tc>
                <a:extLst>
                  <a:ext uri="{0D108BD9-81ED-4DB2-BD59-A6C34878D82A}">
                    <a16:rowId xmlns:a16="http://schemas.microsoft.com/office/drawing/2014/main" val="1200553712"/>
                  </a:ext>
                </a:extLst>
              </a:tr>
            </a:tbl>
          </a:graphicData>
        </a:graphic>
      </p:graphicFrame>
    </p:spTree>
    <p:extLst>
      <p:ext uri="{BB962C8B-B14F-4D97-AF65-F5344CB8AC3E}">
        <p14:creationId xmlns:p14="http://schemas.microsoft.com/office/powerpoint/2010/main" val="1181153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33" name="Straight Connector 5132">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5134" name="Rectangle 5133">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73D58B-CEE6-AC61-FCC5-9B7F16320746}"/>
              </a:ext>
            </a:extLst>
          </p:cNvPr>
          <p:cNvSpPr>
            <a:spLocks noGrp="1"/>
          </p:cNvSpPr>
          <p:nvPr>
            <p:ph type="title"/>
          </p:nvPr>
        </p:nvSpPr>
        <p:spPr>
          <a:xfrm>
            <a:off x="86140" y="609601"/>
            <a:ext cx="2435388" cy="1371596"/>
          </a:xfrm>
        </p:spPr>
        <p:txBody>
          <a:bodyPr vert="horz" lIns="91440" tIns="45720" rIns="91440" bIns="45720" rtlCol="0" anchor="t">
            <a:normAutofit/>
          </a:bodyPr>
          <a:lstStyle/>
          <a:p>
            <a:pPr>
              <a:lnSpc>
                <a:spcPct val="90000"/>
              </a:lnSpc>
            </a:pPr>
            <a:r>
              <a:rPr lang="en-US" sz="1800" dirty="0"/>
              <a:t>Graph comparing model performances (BART, T5, REALM, RAG)</a:t>
            </a:r>
          </a:p>
        </p:txBody>
      </p:sp>
      <p:cxnSp>
        <p:nvCxnSpPr>
          <p:cNvPr id="5135" name="Straight Connector 5134">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122" name="Picture 2" descr="Comparing Human, LLM &amp; LLM-RAG Responses | by Cobus Greyling | Medium">
            <a:extLst>
              <a:ext uri="{FF2B5EF4-FFF2-40B4-BE49-F238E27FC236}">
                <a16:creationId xmlns:a16="http://schemas.microsoft.com/office/drawing/2014/main" id="{08A0BF59-B54D-68A0-26C3-D7A4383AA0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798618" y="147967"/>
            <a:ext cx="8731966" cy="5957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317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83" name="Straight Connector 7182">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7184" name="Rectangle 7183">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6705B6-0E99-A795-13BE-C884D8FC5A59}"/>
              </a:ext>
            </a:extLst>
          </p:cNvPr>
          <p:cNvSpPr>
            <a:spLocks noGrp="1"/>
          </p:cNvSpPr>
          <p:nvPr>
            <p:ph type="title"/>
          </p:nvPr>
        </p:nvSpPr>
        <p:spPr>
          <a:xfrm>
            <a:off x="640080" y="914401"/>
            <a:ext cx="4876801" cy="1569516"/>
          </a:xfrm>
        </p:spPr>
        <p:txBody>
          <a:bodyPr vert="horz" lIns="91440" tIns="45720" rIns="91440" bIns="45720" rtlCol="0" anchor="t">
            <a:normAutofit/>
          </a:bodyPr>
          <a:lstStyle/>
          <a:p>
            <a:r>
              <a:rPr lang="en-US" dirty="0"/>
              <a:t>RAG ARCHITECTURE</a:t>
            </a:r>
          </a:p>
        </p:txBody>
      </p:sp>
      <p:sp>
        <p:nvSpPr>
          <p:cNvPr id="5" name="Rectangle 1">
            <a:extLst>
              <a:ext uri="{FF2B5EF4-FFF2-40B4-BE49-F238E27FC236}">
                <a16:creationId xmlns:a16="http://schemas.microsoft.com/office/drawing/2014/main" id="{E5A11AC0-DFB8-8C47-97CC-CD439264F125}"/>
              </a:ext>
            </a:extLst>
          </p:cNvPr>
          <p:cNvSpPr>
            <a:spLocks noGrp="1" noChangeArrowheads="1"/>
          </p:cNvSpPr>
          <p:nvPr>
            <p:ph sz="half" idx="1"/>
          </p:nvPr>
        </p:nvSpPr>
        <p:spPr bwMode="auto">
          <a:xfrm>
            <a:off x="6400799" y="960119"/>
            <a:ext cx="5130210" cy="502266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0" fontAlgn="base">
              <a:lnSpc>
                <a:spcPct val="110000"/>
              </a:lnSpc>
              <a:spcBef>
                <a:spcPct val="0"/>
              </a:spcBef>
              <a:spcAft>
                <a:spcPts val="600"/>
              </a:spcAft>
              <a:buClrTx/>
              <a:tabLst/>
            </a:pPr>
            <a:endParaRPr kumimoji="0" lang="en-US" altLang="en-US" sz="1600" b="0" i="0" u="none" strike="noStrike" cap="none" normalizeH="0" baseline="0" dirty="0">
              <a:ln>
                <a:noFill/>
              </a:ln>
              <a:effectLst/>
            </a:endParaRPr>
          </a:p>
          <a:p>
            <a:pPr marL="0" marR="0" lvl="0" indent="0" fontAlgn="base">
              <a:lnSpc>
                <a:spcPct val="110000"/>
              </a:lnSpc>
              <a:spcBef>
                <a:spcPct val="0"/>
              </a:spcBef>
              <a:spcAft>
                <a:spcPts val="600"/>
              </a:spcAft>
              <a:buClrTx/>
              <a:tabLst/>
            </a:pPr>
            <a:r>
              <a:rPr kumimoji="0" lang="en-US" altLang="en-US" sz="1600" b="1" i="0" u="none" strike="noStrike" cap="none" normalizeH="0" baseline="0" dirty="0">
                <a:ln>
                  <a:noFill/>
                </a:ln>
                <a:effectLst/>
              </a:rPr>
              <a:t>The user</a:t>
            </a:r>
            <a:r>
              <a:rPr kumimoji="0" lang="en-US" altLang="en-US" sz="1600" b="0" i="0" u="none" strike="noStrike" cap="none" normalizeH="0" baseline="0" dirty="0">
                <a:ln>
                  <a:noFill/>
                </a:ln>
                <a:effectLst/>
              </a:rPr>
              <a:t> </a:t>
            </a:r>
            <a:r>
              <a:rPr kumimoji="0" lang="en-US" altLang="en-US" sz="1600" b="1" i="0" u="none" strike="noStrike" cap="none" normalizeH="0" baseline="0" dirty="0">
                <a:ln>
                  <a:noFill/>
                </a:ln>
                <a:effectLst/>
              </a:rPr>
              <a:t>enters a prompt</a:t>
            </a:r>
            <a:r>
              <a:rPr kumimoji="0" lang="en-US" altLang="en-US" sz="1600" b="0" i="0" u="none" strike="noStrike" cap="none" normalizeH="0" baseline="0" dirty="0">
                <a:ln>
                  <a:noFill/>
                </a:ln>
                <a:effectLst/>
              </a:rPr>
              <a:t>, which triggers the data retrieval model to access the company's internal sources, as required.</a:t>
            </a:r>
          </a:p>
          <a:p>
            <a:pPr marL="0" marR="0" lvl="0" indent="0" fontAlgn="base">
              <a:lnSpc>
                <a:spcPct val="110000"/>
              </a:lnSpc>
              <a:spcBef>
                <a:spcPct val="0"/>
              </a:spcBef>
              <a:spcAft>
                <a:spcPts val="600"/>
              </a:spcAft>
              <a:buClrTx/>
              <a:tabLst/>
            </a:pPr>
            <a:r>
              <a:rPr kumimoji="0" lang="en-US" altLang="en-US" sz="1600" b="1" i="0" u="none" strike="noStrike" cap="none" normalizeH="0" baseline="0" dirty="0">
                <a:ln>
                  <a:noFill/>
                </a:ln>
                <a:effectLst/>
              </a:rPr>
              <a:t>The retrieval model</a:t>
            </a:r>
            <a:r>
              <a:rPr kumimoji="0" lang="en-US" altLang="en-US" sz="1600" b="0" i="0" u="none" strike="noStrike" cap="none" normalizeH="0" baseline="0" dirty="0">
                <a:ln>
                  <a:noFill/>
                </a:ln>
                <a:effectLst/>
              </a:rPr>
              <a:t> </a:t>
            </a:r>
            <a:r>
              <a:rPr kumimoji="0" lang="en-US" altLang="en-US" sz="1600" b="1" i="0" u="none" strike="noStrike" cap="none" normalizeH="0" baseline="0" dirty="0">
                <a:ln>
                  <a:noFill/>
                </a:ln>
                <a:effectLst/>
              </a:rPr>
              <a:t>queries the company’s internal sources</a:t>
            </a:r>
            <a:r>
              <a:rPr kumimoji="0" lang="en-US" altLang="en-US" sz="1600" b="0" i="0" u="none" strike="noStrike" cap="none" normalizeH="0" baseline="0" dirty="0">
                <a:ln>
                  <a:noFill/>
                </a:ln>
                <a:effectLst/>
              </a:rPr>
              <a:t> for structured data from enterprise systems and for unstructured data like docs from knowledge bases.</a:t>
            </a:r>
          </a:p>
          <a:p>
            <a:pPr marL="0" marR="0" lvl="0" indent="0" fontAlgn="base">
              <a:lnSpc>
                <a:spcPct val="110000"/>
              </a:lnSpc>
              <a:spcBef>
                <a:spcPct val="0"/>
              </a:spcBef>
              <a:spcAft>
                <a:spcPts val="600"/>
              </a:spcAft>
              <a:buClrTx/>
              <a:tabLst/>
            </a:pPr>
            <a:r>
              <a:rPr kumimoji="0" lang="en-US" altLang="en-US" sz="1600" b="1" i="0" u="none" strike="noStrike" cap="none" normalizeH="0" baseline="0" dirty="0">
                <a:ln>
                  <a:noFill/>
                </a:ln>
                <a:effectLst/>
              </a:rPr>
              <a:t>The retrieval model crafts an enriched prompt</a:t>
            </a:r>
            <a:r>
              <a:rPr kumimoji="0" lang="en-US" altLang="en-US" sz="1600" b="0" i="0" u="none" strike="noStrike" cap="none" normalizeH="0" baseline="0" dirty="0">
                <a:ln>
                  <a:noFill/>
                </a:ln>
                <a:effectLst/>
              </a:rPr>
              <a:t> – which augments the user’s original prompt with additional contextual information – and passes it on as input to the generation model (LLM).</a:t>
            </a:r>
          </a:p>
          <a:p>
            <a:pPr marL="0" marR="0" lvl="0" indent="0" fontAlgn="base">
              <a:lnSpc>
                <a:spcPct val="110000"/>
              </a:lnSpc>
              <a:spcBef>
                <a:spcPct val="0"/>
              </a:spcBef>
              <a:spcAft>
                <a:spcPts val="600"/>
              </a:spcAft>
              <a:buClrTx/>
              <a:tabLst/>
            </a:pPr>
            <a:r>
              <a:rPr kumimoji="0" lang="en-US" altLang="en-US" sz="1600" b="1" i="0" u="none" strike="noStrike" cap="none" normalizeH="0" baseline="0" dirty="0">
                <a:ln>
                  <a:noFill/>
                </a:ln>
                <a:effectLst/>
              </a:rPr>
              <a:t>The</a:t>
            </a:r>
            <a:r>
              <a:rPr kumimoji="0" lang="en-US" altLang="en-US" sz="1600" b="0" i="0" u="none" strike="noStrike" cap="none" normalizeH="0" baseline="0" dirty="0">
                <a:ln>
                  <a:noFill/>
                </a:ln>
                <a:effectLst/>
              </a:rPr>
              <a:t> </a:t>
            </a:r>
            <a:r>
              <a:rPr kumimoji="0" lang="en-US" altLang="en-US" sz="1600" b="1" i="0" u="none" strike="noStrike" cap="none" normalizeH="0" baseline="0" dirty="0">
                <a:ln>
                  <a:noFill/>
                </a:ln>
                <a:effectLst/>
              </a:rPr>
              <a:t>LLM uses the augmented prompt </a:t>
            </a:r>
            <a:r>
              <a:rPr kumimoji="0" lang="en-US" altLang="en-US" sz="1600" b="0" i="0" u="none" strike="noStrike" cap="none" normalizeH="0" baseline="0" dirty="0">
                <a:ln>
                  <a:noFill/>
                </a:ln>
                <a:effectLst/>
              </a:rPr>
              <a:t>to generate a more accurate and relevant response, which is then provided to the user.</a:t>
            </a:r>
            <a:br>
              <a:rPr kumimoji="0" lang="en-US" altLang="en-US" sz="1600" b="0" i="0" u="none" strike="noStrike" cap="none" normalizeH="0" baseline="0" dirty="0">
                <a:ln>
                  <a:noFill/>
                </a:ln>
                <a:effectLst/>
              </a:rPr>
            </a:br>
            <a:endParaRPr kumimoji="0" lang="en-US" altLang="en-US" sz="1600" b="0" i="0" u="none" strike="noStrike" cap="none" normalizeH="0" baseline="0" dirty="0">
              <a:ln>
                <a:noFill/>
              </a:ln>
              <a:effectLst/>
            </a:endParaRPr>
          </a:p>
        </p:txBody>
      </p:sp>
      <p:pic>
        <p:nvPicPr>
          <p:cNvPr id="7172" name="Picture 4" descr="Retrieval-Augmented Generation">
            <a:extLst>
              <a:ext uri="{FF2B5EF4-FFF2-40B4-BE49-F238E27FC236}">
                <a16:creationId xmlns:a16="http://schemas.microsoft.com/office/drawing/2014/main" id="{24BE2229-3BD1-958E-9CBA-A6E11139211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99892" y="2189957"/>
            <a:ext cx="6141932" cy="3502806"/>
          </a:xfrm>
          <a:prstGeom prst="rect">
            <a:avLst/>
          </a:prstGeom>
          <a:noFill/>
          <a:extLst>
            <a:ext uri="{909E8E84-426E-40DD-AFC4-6F175D3DCCD1}">
              <a14:hiddenFill xmlns:a14="http://schemas.microsoft.com/office/drawing/2010/main">
                <a:solidFill>
                  <a:srgbClr val="FFFFFF"/>
                </a:solidFill>
              </a14:hiddenFill>
            </a:ext>
          </a:extLst>
        </p:spPr>
      </p:pic>
      <p:cxnSp>
        <p:nvCxnSpPr>
          <p:cNvPr id="7185" name="Straight Connector 7184">
            <a:extLst>
              <a:ext uri="{FF2B5EF4-FFF2-40B4-BE49-F238E27FC236}">
                <a16:creationId xmlns:a16="http://schemas.microsoft.com/office/drawing/2014/main" id="{540DBD50-3CB1-A513-2321-1891E3F095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005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0CD63B-C396-9248-EB12-FFC8F3D4E1A5}"/>
              </a:ext>
            </a:extLst>
          </p:cNvPr>
          <p:cNvSpPr>
            <a:spLocks noGrp="1"/>
          </p:cNvSpPr>
          <p:nvPr>
            <p:ph type="title"/>
          </p:nvPr>
        </p:nvSpPr>
        <p:spPr>
          <a:xfrm>
            <a:off x="640079" y="1021842"/>
            <a:ext cx="3156857" cy="2642616"/>
          </a:xfrm>
        </p:spPr>
        <p:txBody>
          <a:bodyPr vert="horz" lIns="91440" tIns="45720" rIns="91440" bIns="45720" rtlCol="0" anchor="b">
            <a:normAutofit/>
          </a:bodyPr>
          <a:lstStyle/>
          <a:p>
            <a:pPr>
              <a:lnSpc>
                <a:spcPct val="90000"/>
              </a:lnSpc>
            </a:pPr>
            <a:r>
              <a:rPr lang="en-US" sz="3700" i="0" u="none" strike="noStrike">
                <a:effectLst/>
              </a:rPr>
              <a:t>Retrieval-augmented generation use cases</a:t>
            </a:r>
            <a:br>
              <a:rPr lang="en-US" sz="3700" i="0" u="none" strike="noStrike">
                <a:effectLst/>
              </a:rPr>
            </a:br>
            <a:endParaRPr lang="en-US" sz="3700"/>
          </a:p>
        </p:txBody>
      </p:sp>
      <p:cxnSp>
        <p:nvCxnSpPr>
          <p:cNvPr id="25" name="Straight Connector 24">
            <a:extLst>
              <a:ext uri="{FF2B5EF4-FFF2-40B4-BE49-F238E27FC236}">
                <a16:creationId xmlns:a16="http://schemas.microsoft.com/office/drawing/2014/main" id="{750527CE-FCD0-40C8-B37A-39331C2A4F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011930"/>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783CC657-8D97-A91F-E7A2-D3642EF26A80}"/>
              </a:ext>
            </a:extLst>
          </p:cNvPr>
          <p:cNvGraphicFramePr>
            <a:graphicFrameLocks noGrp="1"/>
          </p:cNvGraphicFramePr>
          <p:nvPr>
            <p:ph idx="1"/>
            <p:extLst>
              <p:ext uri="{D42A27DB-BD31-4B8C-83A1-F6EECF244321}">
                <p14:modId xmlns:p14="http://schemas.microsoft.com/office/powerpoint/2010/main" val="750563965"/>
              </p:ext>
            </p:extLst>
          </p:nvPr>
        </p:nvGraphicFramePr>
        <p:xfrm>
          <a:off x="4604641" y="1343502"/>
          <a:ext cx="6876289" cy="4737890"/>
        </p:xfrm>
        <a:graphic>
          <a:graphicData uri="http://schemas.openxmlformats.org/drawingml/2006/table">
            <a:tbl>
              <a:tblPr firstRow="1" bandRow="1">
                <a:noFill/>
              </a:tblPr>
              <a:tblGrid>
                <a:gridCol w="908733">
                  <a:extLst>
                    <a:ext uri="{9D8B030D-6E8A-4147-A177-3AD203B41FA5}">
                      <a16:colId xmlns:a16="http://schemas.microsoft.com/office/drawing/2014/main" val="3346015302"/>
                    </a:ext>
                  </a:extLst>
                </a:gridCol>
                <a:gridCol w="3172756">
                  <a:extLst>
                    <a:ext uri="{9D8B030D-6E8A-4147-A177-3AD203B41FA5}">
                      <a16:colId xmlns:a16="http://schemas.microsoft.com/office/drawing/2014/main" val="2073544842"/>
                    </a:ext>
                  </a:extLst>
                </a:gridCol>
                <a:gridCol w="2794800">
                  <a:extLst>
                    <a:ext uri="{9D8B030D-6E8A-4147-A177-3AD203B41FA5}">
                      <a16:colId xmlns:a16="http://schemas.microsoft.com/office/drawing/2014/main" val="3453565556"/>
                    </a:ext>
                  </a:extLst>
                </a:gridCol>
              </a:tblGrid>
              <a:tr h="332404">
                <a:tc>
                  <a:txBody>
                    <a:bodyPr/>
                    <a:lstStyle/>
                    <a:p>
                      <a:pPr fontAlgn="base">
                        <a:lnSpc>
                          <a:spcPts val="1650"/>
                        </a:lnSpc>
                      </a:pPr>
                      <a:r>
                        <a:rPr lang="en-US" sz="1100" b="1" i="0" u="none" strike="noStrike" cap="none" spc="0">
                          <a:solidFill>
                            <a:schemeClr val="bg1"/>
                          </a:solidFill>
                          <a:effectLst/>
                          <a:latin typeface="Roboto" panose="02000000000000000000" pitchFamily="2" charset="0"/>
                        </a:rPr>
                        <a:t>Department</a:t>
                      </a:r>
                    </a:p>
                  </a:txBody>
                  <a:tcPr marL="49965" marR="35689" marT="71378" marB="71378" anchor="ctr">
                    <a:lnL w="12700" cmpd="sng">
                      <a:noFill/>
                      <a:prstDash val="solid"/>
                    </a:lnL>
                    <a:lnR w="12700" cmpd="sng">
                      <a:noFill/>
                      <a:prstDash val="solid"/>
                    </a:lnR>
                    <a:lnT w="19050" cap="flat" cmpd="sng" algn="ctr">
                      <a:noFill/>
                      <a:prstDash val="solid"/>
                    </a:lnT>
                    <a:lnB w="12700" cmpd="sng">
                      <a:noFill/>
                      <a:prstDash val="solid"/>
                    </a:lnB>
                    <a:solidFill>
                      <a:schemeClr val="tx1"/>
                    </a:solidFill>
                  </a:tcPr>
                </a:tc>
                <a:tc>
                  <a:txBody>
                    <a:bodyPr/>
                    <a:lstStyle/>
                    <a:p>
                      <a:pPr fontAlgn="base">
                        <a:lnSpc>
                          <a:spcPts val="1650"/>
                        </a:lnSpc>
                      </a:pPr>
                      <a:r>
                        <a:rPr lang="en-US" sz="1100" b="1" i="0" u="none" strike="noStrike" cap="none" spc="0">
                          <a:solidFill>
                            <a:schemeClr val="bg1"/>
                          </a:solidFill>
                          <a:effectLst/>
                          <a:latin typeface="Roboto" panose="02000000000000000000" pitchFamily="2" charset="0"/>
                        </a:rPr>
                        <a:t>Objective</a:t>
                      </a:r>
                    </a:p>
                  </a:txBody>
                  <a:tcPr marL="49965" marR="35689" marT="71378" marB="71378" anchor="ctr">
                    <a:lnL w="12700" cmpd="sng">
                      <a:noFill/>
                      <a:prstDash val="solid"/>
                    </a:lnL>
                    <a:lnR w="12700" cmpd="sng">
                      <a:noFill/>
                      <a:prstDash val="solid"/>
                    </a:lnR>
                    <a:lnT w="19050" cap="flat" cmpd="sng" algn="ctr">
                      <a:noFill/>
                      <a:prstDash val="solid"/>
                    </a:lnT>
                    <a:lnB w="12700" cmpd="sng">
                      <a:noFill/>
                      <a:prstDash val="solid"/>
                    </a:lnB>
                    <a:solidFill>
                      <a:schemeClr val="tx1"/>
                    </a:solidFill>
                  </a:tcPr>
                </a:tc>
                <a:tc>
                  <a:txBody>
                    <a:bodyPr/>
                    <a:lstStyle/>
                    <a:p>
                      <a:pPr fontAlgn="base">
                        <a:lnSpc>
                          <a:spcPts val="1650"/>
                        </a:lnSpc>
                      </a:pPr>
                      <a:r>
                        <a:rPr lang="en-US" sz="1100" b="1" i="0" u="none" strike="noStrike" cap="none" spc="0">
                          <a:solidFill>
                            <a:schemeClr val="bg1"/>
                          </a:solidFill>
                          <a:effectLst/>
                          <a:latin typeface="Roboto" panose="02000000000000000000" pitchFamily="2" charset="0"/>
                        </a:rPr>
                        <a:t>Types of RAG data</a:t>
                      </a:r>
                    </a:p>
                  </a:txBody>
                  <a:tcPr marL="49965" marR="35689" marT="71378" marB="71378" anchor="ctr">
                    <a:lnL w="12700" cmpd="sng">
                      <a:noFill/>
                      <a:prstDash val="solid"/>
                    </a:lnL>
                    <a:lnR w="12700" cmpd="sng">
                      <a:noFill/>
                      <a:prstDash val="solid"/>
                    </a:lnR>
                    <a:lnT w="19050" cap="flat" cmpd="sng" algn="ctr">
                      <a:noFill/>
                      <a:prstDash val="solid"/>
                    </a:lnT>
                    <a:lnB w="12700" cmpd="sng">
                      <a:noFill/>
                      <a:prstDash val="solid"/>
                    </a:lnB>
                    <a:solidFill>
                      <a:schemeClr val="tx1"/>
                    </a:solidFill>
                  </a:tcPr>
                </a:tc>
                <a:extLst>
                  <a:ext uri="{0D108BD9-81ED-4DB2-BD59-A6C34878D82A}">
                    <a16:rowId xmlns:a16="http://schemas.microsoft.com/office/drawing/2014/main" val="1507939601"/>
                  </a:ext>
                </a:extLst>
              </a:tr>
              <a:tr h="1421295">
                <a:tc>
                  <a:txBody>
                    <a:bodyPr/>
                    <a:lstStyle/>
                    <a:p>
                      <a:pPr fontAlgn="base">
                        <a:lnSpc>
                          <a:spcPts val="1650"/>
                        </a:lnSpc>
                      </a:pPr>
                      <a:r>
                        <a:rPr lang="en-US" sz="900" b="0" i="0" u="none" strike="noStrike" cap="none" spc="0">
                          <a:solidFill>
                            <a:schemeClr val="tx1"/>
                          </a:solidFill>
                          <a:effectLst/>
                          <a:latin typeface="Roboto" panose="02000000000000000000" pitchFamily="2" charset="0"/>
                        </a:rPr>
                        <a:t>Customer service</a:t>
                      </a:r>
                    </a:p>
                  </a:txBody>
                  <a:tcPr marL="49965" marR="35689" marT="10785" marB="7137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fontAlgn="base">
                        <a:lnSpc>
                          <a:spcPts val="1650"/>
                        </a:lnSpc>
                      </a:pPr>
                      <a:r>
                        <a:rPr lang="en-US" sz="900" b="0" i="0" u="none" strike="noStrike" cap="none" spc="0">
                          <a:solidFill>
                            <a:schemeClr val="tx1"/>
                          </a:solidFill>
                          <a:effectLst/>
                          <a:latin typeface="Roboto" panose="02000000000000000000" pitchFamily="2" charset="0"/>
                        </a:rPr>
                        <a:t>Personalize the chatbot response to the customer’s precise needs, behaviors, status and preferences, to respond more effectively.</a:t>
                      </a:r>
                    </a:p>
                  </a:txBody>
                  <a:tcPr marL="49965" marR="35689" marT="10785" marB="7137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fontAlgn="base">
                        <a:lnSpc>
                          <a:spcPts val="1650"/>
                        </a:lnSpc>
                        <a:buFont typeface="Arial" panose="020B0604020202020204" pitchFamily="34" charset="0"/>
                        <a:buChar char="•"/>
                      </a:pPr>
                      <a:r>
                        <a:rPr lang="en-US" sz="900" b="0" i="0" u="none" strike="noStrike" cap="none" spc="0">
                          <a:solidFill>
                            <a:schemeClr val="tx1"/>
                          </a:solidFill>
                          <a:effectLst/>
                          <a:latin typeface="Roboto" panose="02000000000000000000" pitchFamily="2" charset="0"/>
                        </a:rPr>
                        <a:t>Order/payment history</a:t>
                      </a:r>
                    </a:p>
                    <a:p>
                      <a:pPr fontAlgn="base">
                        <a:buFont typeface="Arial" panose="020B0604020202020204" pitchFamily="34" charset="0"/>
                        <a:buChar char="•"/>
                      </a:pPr>
                      <a:r>
                        <a:rPr lang="en-US" sz="900" b="0" i="0" u="none" strike="noStrike" cap="none" spc="0">
                          <a:solidFill>
                            <a:schemeClr val="tx1"/>
                          </a:solidFill>
                          <a:effectLst/>
                          <a:latin typeface="Roboto" panose="02000000000000000000" pitchFamily="2" charset="0"/>
                        </a:rPr>
                        <a:t>Customer status</a:t>
                      </a:r>
                    </a:p>
                    <a:p>
                      <a:pPr fontAlgn="base">
                        <a:buFont typeface="Arial" panose="020B0604020202020204" pitchFamily="34" charset="0"/>
                        <a:buChar char="•"/>
                      </a:pPr>
                      <a:r>
                        <a:rPr lang="en-US" sz="900" b="0" i="0" u="none" strike="noStrike" cap="none" spc="0">
                          <a:solidFill>
                            <a:schemeClr val="tx1"/>
                          </a:solidFill>
                          <a:effectLst/>
                          <a:latin typeface="Roboto" panose="02000000000000000000" pitchFamily="2" charset="0"/>
                        </a:rPr>
                        <a:t>Contract status</a:t>
                      </a:r>
                    </a:p>
                    <a:p>
                      <a:pPr fontAlgn="base">
                        <a:buFont typeface="Arial" panose="020B0604020202020204" pitchFamily="34" charset="0"/>
                        <a:buChar char="•"/>
                      </a:pPr>
                      <a:r>
                        <a:rPr lang="en-US" sz="900" b="0" i="0" u="none" strike="noStrike" cap="none" spc="0">
                          <a:solidFill>
                            <a:schemeClr val="tx1"/>
                          </a:solidFill>
                          <a:effectLst/>
                          <a:latin typeface="Roboto" panose="02000000000000000000" pitchFamily="2" charset="0"/>
                        </a:rPr>
                        <a:t>Network alerts</a:t>
                      </a:r>
                    </a:p>
                    <a:p>
                      <a:pPr fontAlgn="base">
                        <a:buFont typeface="Arial" panose="020B0604020202020204" pitchFamily="34" charset="0"/>
                        <a:buChar char="•"/>
                      </a:pPr>
                      <a:r>
                        <a:rPr lang="en-US" sz="900" b="0" i="0" u="none" strike="noStrike" cap="none" spc="0">
                          <a:solidFill>
                            <a:schemeClr val="tx1"/>
                          </a:solidFill>
                          <a:effectLst/>
                          <a:latin typeface="Roboto" panose="02000000000000000000" pitchFamily="2" charset="0"/>
                        </a:rPr>
                        <a:t>Next or related questions</a:t>
                      </a:r>
                    </a:p>
                    <a:p>
                      <a:pPr fontAlgn="base">
                        <a:buFont typeface="Arial" panose="020B0604020202020204" pitchFamily="34" charset="0"/>
                        <a:buChar char="•"/>
                      </a:pPr>
                      <a:r>
                        <a:rPr lang="en-US" sz="900" b="0" i="0" u="none" strike="noStrike" cap="none" spc="0">
                          <a:solidFill>
                            <a:schemeClr val="tx1"/>
                          </a:solidFill>
                          <a:effectLst/>
                          <a:latin typeface="Roboto" panose="02000000000000000000" pitchFamily="2" charset="0"/>
                        </a:rPr>
                        <a:t>Workflow for call routing</a:t>
                      </a:r>
                    </a:p>
                    <a:p>
                      <a:pPr fontAlgn="base">
                        <a:buFont typeface="Arial" panose="020B0604020202020204" pitchFamily="34" charset="0"/>
                        <a:buChar char="•"/>
                      </a:pPr>
                      <a:r>
                        <a:rPr lang="en-US" sz="900" b="0" i="0" u="none" strike="noStrike" cap="none" spc="0">
                          <a:solidFill>
                            <a:schemeClr val="tx1"/>
                          </a:solidFill>
                          <a:effectLst/>
                          <a:latin typeface="Roboto" panose="02000000000000000000" pitchFamily="2" charset="0"/>
                        </a:rPr>
                        <a:t>Agent script</a:t>
                      </a:r>
                    </a:p>
                    <a:p>
                      <a:pPr fontAlgn="base">
                        <a:buFont typeface="Arial" panose="020B0604020202020204" pitchFamily="34" charset="0"/>
                        <a:buChar char="•"/>
                      </a:pPr>
                      <a:r>
                        <a:rPr lang="en-US" sz="900" b="0" i="0" u="none" strike="noStrike" cap="none" spc="0">
                          <a:solidFill>
                            <a:schemeClr val="tx1"/>
                          </a:solidFill>
                          <a:effectLst/>
                          <a:latin typeface="Roboto" panose="02000000000000000000" pitchFamily="2" charset="0"/>
                        </a:rPr>
                        <a:t>Call history and first contact resolution</a:t>
                      </a:r>
                    </a:p>
                    <a:p>
                      <a:pPr fontAlgn="base">
                        <a:buFont typeface="Arial" panose="020B0604020202020204" pitchFamily="34" charset="0"/>
                        <a:buChar char="•"/>
                      </a:pPr>
                      <a:r>
                        <a:rPr lang="en-US" sz="900" b="0" i="0" u="none" strike="noStrike" cap="none" spc="0">
                          <a:solidFill>
                            <a:schemeClr val="tx1"/>
                          </a:solidFill>
                          <a:effectLst/>
                          <a:latin typeface="Roboto" panose="02000000000000000000" pitchFamily="2" charset="0"/>
                        </a:rPr>
                        <a:t>Customer feedback history</a:t>
                      </a:r>
                    </a:p>
                  </a:txBody>
                  <a:tcPr marL="49965" marR="35689" marT="10785" marB="71378">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3694268988"/>
                  </a:ext>
                </a:extLst>
              </a:tr>
              <a:tr h="1109512">
                <a:tc>
                  <a:txBody>
                    <a:bodyPr/>
                    <a:lstStyle/>
                    <a:p>
                      <a:pPr fontAlgn="base">
                        <a:lnSpc>
                          <a:spcPts val="1650"/>
                        </a:lnSpc>
                      </a:pPr>
                      <a:r>
                        <a:rPr lang="en-US" sz="900" b="0" i="0" u="none" strike="noStrike" cap="none" spc="0">
                          <a:solidFill>
                            <a:schemeClr val="tx1"/>
                          </a:solidFill>
                          <a:effectLst/>
                          <a:latin typeface="Roboto" panose="02000000000000000000" pitchFamily="2" charset="0"/>
                        </a:rPr>
                        <a:t>Sales and marketing</a:t>
                      </a:r>
                    </a:p>
                  </a:txBody>
                  <a:tcPr marL="49965" marR="35689" marT="10785" marB="7137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fontAlgn="base">
                        <a:lnSpc>
                          <a:spcPts val="1650"/>
                        </a:lnSpc>
                      </a:pPr>
                      <a:r>
                        <a:rPr lang="en-US" sz="900" b="0" i="0" u="none" strike="noStrike" cap="none" spc="0">
                          <a:solidFill>
                            <a:schemeClr val="tx1"/>
                          </a:solidFill>
                          <a:effectLst/>
                          <a:latin typeface="Roboto" panose="02000000000000000000" pitchFamily="2" charset="0"/>
                        </a:rPr>
                        <a:t>Engage with customers via a chatbot or a sales consultant to describe products and offer personalized recommendations.</a:t>
                      </a:r>
                    </a:p>
                  </a:txBody>
                  <a:tcPr marL="49965" marR="35689" marT="10785" marB="7137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fontAlgn="base">
                        <a:lnSpc>
                          <a:spcPts val="1650"/>
                        </a:lnSpc>
                        <a:buFont typeface="Arial" panose="020B0604020202020204" pitchFamily="34" charset="0"/>
                        <a:buChar char="•"/>
                      </a:pPr>
                      <a:r>
                        <a:rPr lang="en-US" sz="900" b="0" i="0" u="none" strike="noStrike" cap="none" spc="0">
                          <a:solidFill>
                            <a:schemeClr val="tx1"/>
                          </a:solidFill>
                          <a:effectLst/>
                          <a:latin typeface="Roboto" panose="02000000000000000000" pitchFamily="2" charset="0"/>
                        </a:rPr>
                        <a:t>Product documentation</a:t>
                      </a:r>
                    </a:p>
                    <a:p>
                      <a:pPr fontAlgn="base">
                        <a:lnSpc>
                          <a:spcPts val="1650"/>
                        </a:lnSpc>
                        <a:buFont typeface="Arial" panose="020B0604020202020204" pitchFamily="34" charset="0"/>
                        <a:buChar char="•"/>
                      </a:pPr>
                      <a:r>
                        <a:rPr lang="en-US" sz="900" b="0" i="0" u="none" strike="noStrike" cap="none" spc="0">
                          <a:solidFill>
                            <a:schemeClr val="tx1"/>
                          </a:solidFill>
                          <a:effectLst/>
                          <a:latin typeface="Roboto" panose="02000000000000000000" pitchFamily="2" charset="0"/>
                        </a:rPr>
                        <a:t>Product specs</a:t>
                      </a:r>
                    </a:p>
                    <a:p>
                      <a:pPr fontAlgn="base">
                        <a:lnSpc>
                          <a:spcPts val="1650"/>
                        </a:lnSpc>
                        <a:buFont typeface="Arial" panose="020B0604020202020204" pitchFamily="34" charset="0"/>
                        <a:buChar char="•"/>
                      </a:pPr>
                      <a:r>
                        <a:rPr lang="en-US" sz="900" b="0" i="0" u="none" strike="noStrike" cap="none" spc="0">
                          <a:solidFill>
                            <a:schemeClr val="tx1"/>
                          </a:solidFill>
                          <a:effectLst/>
                          <a:latin typeface="Roboto" panose="02000000000000000000" pitchFamily="2" charset="0"/>
                        </a:rPr>
                        <a:t>Customer profile and demographics</a:t>
                      </a:r>
                    </a:p>
                    <a:p>
                      <a:pPr fontAlgn="base">
                        <a:lnSpc>
                          <a:spcPts val="1650"/>
                        </a:lnSpc>
                        <a:buFont typeface="Arial" panose="020B0604020202020204" pitchFamily="34" charset="0"/>
                        <a:buChar char="•"/>
                      </a:pPr>
                      <a:r>
                        <a:rPr lang="en-US" sz="900" b="0" i="0" u="none" strike="noStrike" cap="none" spc="0">
                          <a:solidFill>
                            <a:schemeClr val="tx1"/>
                          </a:solidFill>
                          <a:effectLst/>
                          <a:latin typeface="Roboto" panose="02000000000000000000" pitchFamily="2" charset="0"/>
                        </a:rPr>
                        <a:t>Customer preferences and purchase history</a:t>
                      </a:r>
                    </a:p>
                    <a:p>
                      <a:pPr fontAlgn="base">
                        <a:lnSpc>
                          <a:spcPts val="1650"/>
                        </a:lnSpc>
                        <a:buFont typeface="Arial" panose="020B0604020202020204" pitchFamily="34" charset="0"/>
                        <a:buChar char="•"/>
                      </a:pPr>
                      <a:r>
                        <a:rPr lang="en-US" sz="900" b="0" i="0" u="none" strike="noStrike" cap="none" spc="0">
                          <a:solidFill>
                            <a:schemeClr val="tx1"/>
                          </a:solidFill>
                          <a:effectLst/>
                          <a:latin typeface="Roboto" panose="02000000000000000000" pitchFamily="2" charset="0"/>
                        </a:rPr>
                        <a:t>Targeted personas and behaviors</a:t>
                      </a:r>
                    </a:p>
                    <a:p>
                      <a:pPr fontAlgn="base">
                        <a:lnSpc>
                          <a:spcPts val="1650"/>
                        </a:lnSpc>
                        <a:buFont typeface="Arial" panose="020B0604020202020204" pitchFamily="34" charset="0"/>
                        <a:buChar char="•"/>
                      </a:pPr>
                      <a:r>
                        <a:rPr lang="en-US" sz="900" b="0" i="0" u="none" strike="noStrike" cap="none" spc="0">
                          <a:solidFill>
                            <a:schemeClr val="tx1"/>
                          </a:solidFill>
                          <a:effectLst/>
                          <a:latin typeface="Roboto" panose="02000000000000000000" pitchFamily="2" charset="0"/>
                        </a:rPr>
                        <a:t>Campaigns</a:t>
                      </a:r>
                    </a:p>
                  </a:txBody>
                  <a:tcPr marL="49965" marR="35689" marT="10785" marB="7137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005356432"/>
                  </a:ext>
                </a:extLst>
              </a:tr>
              <a:tr h="772449">
                <a:tc>
                  <a:txBody>
                    <a:bodyPr/>
                    <a:lstStyle/>
                    <a:p>
                      <a:pPr fontAlgn="base">
                        <a:lnSpc>
                          <a:spcPts val="1650"/>
                        </a:lnSpc>
                      </a:pPr>
                      <a:r>
                        <a:rPr lang="en-US" sz="900" b="0" i="0" u="none" strike="noStrike" cap="none" spc="0">
                          <a:solidFill>
                            <a:schemeClr val="tx1"/>
                          </a:solidFill>
                          <a:effectLst/>
                          <a:latin typeface="Roboto" panose="02000000000000000000" pitchFamily="2" charset="0"/>
                        </a:rPr>
                        <a:t>Compliance</a:t>
                      </a:r>
                    </a:p>
                  </a:txBody>
                  <a:tcPr marL="49965" marR="35689" marT="10785" marB="7137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fontAlgn="base">
                        <a:lnSpc>
                          <a:spcPts val="1650"/>
                        </a:lnSpc>
                      </a:pPr>
                      <a:r>
                        <a:rPr lang="en-US" sz="900" b="0" i="0" u="none" strike="noStrike" cap="none" spc="0">
                          <a:solidFill>
                            <a:schemeClr val="tx1"/>
                          </a:solidFill>
                          <a:effectLst/>
                          <a:latin typeface="Roboto" panose="02000000000000000000" pitchFamily="2" charset="0"/>
                        </a:rPr>
                        <a:t>Respond to Data Subject Access Requests (DSARs) from customers.</a:t>
                      </a:r>
                    </a:p>
                  </a:txBody>
                  <a:tcPr marL="49965" marR="35689" marT="10785" marB="71378">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pPr fontAlgn="base">
                        <a:lnSpc>
                          <a:spcPts val="1650"/>
                        </a:lnSpc>
                        <a:buFont typeface="Arial" panose="020B0604020202020204" pitchFamily="34" charset="0"/>
                        <a:buChar char="•"/>
                      </a:pPr>
                      <a:r>
                        <a:rPr lang="en-US" sz="900" b="0" i="0" u="none" strike="noStrike" cap="none" spc="0">
                          <a:solidFill>
                            <a:schemeClr val="tx1"/>
                          </a:solidFill>
                          <a:effectLst/>
                          <a:latin typeface="Roboto" panose="02000000000000000000" pitchFamily="2" charset="0"/>
                        </a:rPr>
                        <a:t>Industry standards and state regulations</a:t>
                      </a:r>
                    </a:p>
                    <a:p>
                      <a:pPr fontAlgn="base">
                        <a:lnSpc>
                          <a:spcPts val="1650"/>
                        </a:lnSpc>
                        <a:buFont typeface="Arial" panose="020B0604020202020204" pitchFamily="34" charset="0"/>
                        <a:buChar char="•"/>
                      </a:pPr>
                      <a:r>
                        <a:rPr lang="en-US" sz="900" b="0" i="0" u="none" strike="noStrike" cap="none" spc="0">
                          <a:solidFill>
                            <a:schemeClr val="tx1"/>
                          </a:solidFill>
                          <a:effectLst/>
                          <a:latin typeface="Roboto" panose="02000000000000000000" pitchFamily="2" charset="0"/>
                        </a:rPr>
                        <a:t>Personal customer data stored in enterprise systems</a:t>
                      </a:r>
                    </a:p>
                    <a:p>
                      <a:pPr fontAlgn="base">
                        <a:lnSpc>
                          <a:spcPts val="1650"/>
                        </a:lnSpc>
                        <a:buFont typeface="Arial" panose="020B0604020202020204" pitchFamily="34" charset="0"/>
                        <a:buChar char="•"/>
                      </a:pPr>
                      <a:r>
                        <a:rPr lang="en-US" sz="900" b="0" i="0" u="none" strike="noStrike" cap="none" spc="0">
                          <a:solidFill>
                            <a:schemeClr val="tx1"/>
                          </a:solidFill>
                          <a:effectLst/>
                          <a:latin typeface="Roboto" panose="02000000000000000000" pitchFamily="2" charset="0"/>
                        </a:rPr>
                        <a:t>Internal approval procedures</a:t>
                      </a:r>
                    </a:p>
                  </a:txBody>
                  <a:tcPr marL="49965" marR="35689" marT="10785" marB="71378">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2300464477"/>
                  </a:ext>
                </a:extLst>
              </a:tr>
              <a:tr h="603917">
                <a:tc>
                  <a:txBody>
                    <a:bodyPr/>
                    <a:lstStyle/>
                    <a:p>
                      <a:pPr fontAlgn="base">
                        <a:lnSpc>
                          <a:spcPts val="1650"/>
                        </a:lnSpc>
                      </a:pPr>
                      <a:r>
                        <a:rPr lang="en-US" sz="900" b="0" i="0" u="none" strike="noStrike" cap="none" spc="0">
                          <a:solidFill>
                            <a:schemeClr val="tx1"/>
                          </a:solidFill>
                          <a:effectLst/>
                          <a:latin typeface="Roboto" panose="02000000000000000000" pitchFamily="2" charset="0"/>
                        </a:rPr>
                        <a:t>Risk</a:t>
                      </a:r>
                    </a:p>
                  </a:txBody>
                  <a:tcPr marL="49965" marR="35689" marT="10785" marB="7137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fontAlgn="base">
                        <a:lnSpc>
                          <a:spcPts val="1650"/>
                        </a:lnSpc>
                      </a:pPr>
                      <a:r>
                        <a:rPr lang="en-US" sz="900" b="0" i="0" u="none" strike="noStrike" cap="none" spc="0">
                          <a:solidFill>
                            <a:schemeClr val="tx1"/>
                          </a:solidFill>
                          <a:effectLst/>
                          <a:latin typeface="Roboto" panose="02000000000000000000" pitchFamily="2" charset="0"/>
                        </a:rPr>
                        <a:t>Identify fraudulent customer activity.</a:t>
                      </a:r>
                    </a:p>
                  </a:txBody>
                  <a:tcPr marL="49965" marR="35689" marT="10785" marB="7137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pPr fontAlgn="base">
                        <a:lnSpc>
                          <a:spcPts val="1650"/>
                        </a:lnSpc>
                        <a:buFont typeface="Arial" panose="020B0604020202020204" pitchFamily="34" charset="0"/>
                        <a:buChar char="•"/>
                      </a:pPr>
                      <a:r>
                        <a:rPr lang="en-US" sz="900" b="0" i="0" u="none" strike="noStrike" cap="none" spc="0">
                          <a:solidFill>
                            <a:schemeClr val="tx1"/>
                          </a:solidFill>
                          <a:effectLst/>
                          <a:latin typeface="Roboto" panose="02000000000000000000" pitchFamily="2" charset="0"/>
                        </a:rPr>
                        <a:t>Fraudulent activities and related data, previously detected by the company</a:t>
                      </a:r>
                    </a:p>
                    <a:p>
                      <a:pPr fontAlgn="base">
                        <a:lnSpc>
                          <a:spcPts val="1650"/>
                        </a:lnSpc>
                        <a:buFont typeface="Arial" panose="020B0604020202020204" pitchFamily="34" charset="0"/>
                        <a:buChar char="•"/>
                      </a:pPr>
                      <a:r>
                        <a:rPr lang="en-US" sz="900" b="0" i="0" u="none" strike="noStrike" cap="none" spc="0">
                          <a:solidFill>
                            <a:schemeClr val="tx1"/>
                          </a:solidFill>
                          <a:effectLst/>
                          <a:latin typeface="Roboto" panose="02000000000000000000" pitchFamily="2" charset="0"/>
                        </a:rPr>
                        <a:t>Real-time customer transaction and activity data </a:t>
                      </a:r>
                    </a:p>
                  </a:txBody>
                  <a:tcPr marL="49965" marR="35689" marT="10785" marB="71378">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820452042"/>
                  </a:ext>
                </a:extLst>
              </a:tr>
            </a:tbl>
          </a:graphicData>
        </a:graphic>
      </p:graphicFrame>
    </p:spTree>
    <p:extLst>
      <p:ext uri="{BB962C8B-B14F-4D97-AF65-F5344CB8AC3E}">
        <p14:creationId xmlns:p14="http://schemas.microsoft.com/office/powerpoint/2010/main" val="2997374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8142A-CE8C-8B64-0260-95EBFB6E0A60}"/>
              </a:ext>
            </a:extLst>
          </p:cNvPr>
          <p:cNvSpPr>
            <a:spLocks noGrp="1"/>
          </p:cNvSpPr>
          <p:nvPr>
            <p:ph type="title"/>
          </p:nvPr>
        </p:nvSpPr>
        <p:spPr/>
        <p:txBody>
          <a:bodyPr>
            <a:normAutofit fontScale="90000"/>
          </a:bodyPr>
          <a:lstStyle/>
          <a:p>
            <a:r>
              <a:rPr lang="en-US" b="1" dirty="0"/>
              <a:t>Benefits of Usin</a:t>
            </a:r>
            <a:r>
              <a:rPr lang="en-US" dirty="0"/>
              <a:t>g RAG</a:t>
            </a:r>
            <a:br>
              <a:rPr lang="en-US" b="1" dirty="0"/>
            </a:br>
            <a:endParaRPr lang="en-US" dirty="0"/>
          </a:p>
        </p:txBody>
      </p:sp>
      <p:sp>
        <p:nvSpPr>
          <p:cNvPr id="3" name="Content Placeholder 2">
            <a:extLst>
              <a:ext uri="{FF2B5EF4-FFF2-40B4-BE49-F238E27FC236}">
                <a16:creationId xmlns:a16="http://schemas.microsoft.com/office/drawing/2014/main" id="{E801B979-6444-F478-943D-5C063F064391}"/>
              </a:ext>
            </a:extLst>
          </p:cNvPr>
          <p:cNvSpPr>
            <a:spLocks noGrp="1"/>
          </p:cNvSpPr>
          <p:nvPr>
            <p:ph idx="1"/>
          </p:nvPr>
        </p:nvSpPr>
        <p:spPr/>
        <p:txBody>
          <a:bodyPr>
            <a:normAutofit/>
          </a:bodyPr>
          <a:lstStyle/>
          <a:p>
            <a:pPr marL="0" indent="0">
              <a:buNone/>
            </a:pPr>
            <a:r>
              <a:rPr lang="en-US" dirty="0"/>
              <a:t>✅ </a:t>
            </a:r>
            <a:r>
              <a:rPr lang="en-US" b="1" dirty="0"/>
              <a:t>Factual Accuracy</a:t>
            </a:r>
            <a:r>
              <a:rPr lang="en-US" dirty="0"/>
              <a:t> → Prevents AI hallucinations by retrieving real-time knowledge.</a:t>
            </a:r>
            <a:br>
              <a:rPr lang="en-US" dirty="0"/>
            </a:br>
            <a:r>
              <a:rPr lang="en-US" dirty="0"/>
              <a:t>✅ </a:t>
            </a:r>
            <a:r>
              <a:rPr lang="en-US" b="1" dirty="0"/>
              <a:t>Scalability</a:t>
            </a:r>
            <a:r>
              <a:rPr lang="en-US" dirty="0"/>
              <a:t> → Can dynamically update knowledge without model retraining.</a:t>
            </a:r>
            <a:br>
              <a:rPr lang="en-US" dirty="0"/>
            </a:br>
            <a:r>
              <a:rPr lang="en-US" dirty="0"/>
              <a:t>✅ </a:t>
            </a:r>
            <a:r>
              <a:rPr lang="en-US" b="1" dirty="0"/>
              <a:t>Domain-Specific Customization</a:t>
            </a:r>
            <a:r>
              <a:rPr lang="en-US" dirty="0"/>
              <a:t> → Can be tailored to specific industries by using proprietary or specialized knowledge bases.</a:t>
            </a:r>
            <a:br>
              <a:rPr lang="en-US" dirty="0"/>
            </a:br>
            <a:r>
              <a:rPr lang="en-US" dirty="0"/>
              <a:t>✅ </a:t>
            </a:r>
            <a:r>
              <a:rPr lang="en-US" b="1" dirty="0"/>
              <a:t>Efficient Fine-Tuning</a:t>
            </a:r>
            <a:r>
              <a:rPr lang="en-US" dirty="0"/>
              <a:t> → Requires </a:t>
            </a:r>
            <a:r>
              <a:rPr lang="en-US" b="1" dirty="0"/>
              <a:t>less frequent retraining</a:t>
            </a:r>
            <a:r>
              <a:rPr lang="en-US" dirty="0"/>
              <a:t> compared to traditional LLMs, as updates occur at the knowledge source level.</a:t>
            </a:r>
            <a:br>
              <a:rPr lang="en-US" dirty="0"/>
            </a:br>
            <a:r>
              <a:rPr lang="en-US" dirty="0"/>
              <a:t>✅ </a:t>
            </a:r>
            <a:r>
              <a:rPr lang="en-US" b="1" dirty="0"/>
              <a:t>Explainability &amp; Trustworthiness</a:t>
            </a:r>
            <a:r>
              <a:rPr lang="en-US" dirty="0"/>
              <a:t> → Provides </a:t>
            </a:r>
            <a:r>
              <a:rPr lang="en-US" b="1" dirty="0"/>
              <a:t>traceable sources</a:t>
            </a:r>
            <a:r>
              <a:rPr lang="en-US" dirty="0"/>
              <a:t> for generated responses, making AI-generated content more transparent.</a:t>
            </a:r>
          </a:p>
        </p:txBody>
      </p:sp>
    </p:spTree>
    <p:extLst>
      <p:ext uri="{BB962C8B-B14F-4D97-AF65-F5344CB8AC3E}">
        <p14:creationId xmlns:p14="http://schemas.microsoft.com/office/powerpoint/2010/main" val="489194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EC4D-E426-4CDD-9505-12C41950D403}"/>
              </a:ext>
            </a:extLst>
          </p:cNvPr>
          <p:cNvSpPr>
            <a:spLocks noGrp="1"/>
          </p:cNvSpPr>
          <p:nvPr>
            <p:ph type="title"/>
          </p:nvPr>
        </p:nvSpPr>
        <p:spPr/>
        <p:txBody>
          <a:bodyPr>
            <a:normAutofit fontScale="90000"/>
          </a:bodyPr>
          <a:lstStyle/>
          <a:p>
            <a:r>
              <a:rPr lang="en-US" b="1" dirty="0"/>
              <a:t>Limitations and Challenges</a:t>
            </a:r>
            <a:br>
              <a:rPr lang="en-US" b="1" dirty="0"/>
            </a:br>
            <a:endParaRPr lang="en-US" dirty="0"/>
          </a:p>
        </p:txBody>
      </p:sp>
      <p:sp>
        <p:nvSpPr>
          <p:cNvPr id="3" name="Content Placeholder 2">
            <a:extLst>
              <a:ext uri="{FF2B5EF4-FFF2-40B4-BE49-F238E27FC236}">
                <a16:creationId xmlns:a16="http://schemas.microsoft.com/office/drawing/2014/main" id="{617DF370-CD1A-C621-832E-4FB13C78B812}"/>
              </a:ext>
            </a:extLst>
          </p:cNvPr>
          <p:cNvSpPr>
            <a:spLocks noGrp="1"/>
          </p:cNvSpPr>
          <p:nvPr>
            <p:ph idx="1"/>
          </p:nvPr>
        </p:nvSpPr>
        <p:spPr/>
        <p:txBody>
          <a:bodyPr>
            <a:normAutofit fontScale="77500" lnSpcReduction="20000"/>
          </a:bodyPr>
          <a:lstStyle/>
          <a:p>
            <a:endParaRPr lang="en-US" dirty="0"/>
          </a:p>
          <a:p>
            <a:r>
              <a:rPr lang="en-US" b="1" i="1" dirty="0">
                <a:latin typeface="Times New Roman" panose="02020603050405020304" pitchFamily="18" charset="0"/>
                <a:cs typeface="Times New Roman" panose="02020603050405020304" pitchFamily="18" charset="0"/>
              </a:rPr>
              <a:t>Limitations :</a:t>
            </a:r>
          </a:p>
          <a:p>
            <a:pPr marL="0" indent="0">
              <a:buNone/>
            </a:pPr>
            <a:r>
              <a:rPr lang="en-US" dirty="0"/>
              <a:t>❌ </a:t>
            </a:r>
            <a:r>
              <a:rPr lang="en-US" b="1" dirty="0"/>
              <a:t>Computational Cost</a:t>
            </a:r>
            <a:r>
              <a:rPr lang="en-US" dirty="0"/>
              <a:t> → Requires </a:t>
            </a:r>
            <a:r>
              <a:rPr lang="en-US" b="1" dirty="0"/>
              <a:t>high processing power</a:t>
            </a:r>
            <a:r>
              <a:rPr lang="en-US" dirty="0"/>
              <a:t> due to real-time retrieval.</a:t>
            </a:r>
            <a:br>
              <a:rPr lang="en-US" dirty="0"/>
            </a:br>
            <a:r>
              <a:rPr lang="en-US" dirty="0"/>
              <a:t>❌ </a:t>
            </a:r>
            <a:r>
              <a:rPr lang="en-US" b="1" dirty="0"/>
              <a:t>Retriever Dependency</a:t>
            </a:r>
            <a:r>
              <a:rPr lang="en-US" dirty="0"/>
              <a:t> → If retrieval fails, </a:t>
            </a:r>
            <a:r>
              <a:rPr lang="en-US" b="1" dirty="0"/>
              <a:t>responses may be incorrect or incomplete</a:t>
            </a:r>
            <a:r>
              <a:rPr lang="en-US" dirty="0"/>
              <a:t>.</a:t>
            </a:r>
            <a:br>
              <a:rPr lang="en-US" dirty="0"/>
            </a:br>
            <a:r>
              <a:rPr lang="en-US" dirty="0"/>
              <a:t>❌ </a:t>
            </a:r>
            <a:r>
              <a:rPr lang="en-US" b="1" dirty="0"/>
              <a:t>Static Knowledge Base</a:t>
            </a:r>
            <a:r>
              <a:rPr lang="en-US" dirty="0"/>
              <a:t> → Cannot retrieve data </a:t>
            </a:r>
            <a:r>
              <a:rPr lang="en-US" b="1" dirty="0"/>
              <a:t>outside its pre-indexed sources</a:t>
            </a:r>
            <a:r>
              <a:rPr lang="en-US" dirty="0"/>
              <a:t> in real-time.</a:t>
            </a:r>
          </a:p>
          <a:p>
            <a:pPr marL="0" indent="0">
              <a:buNone/>
            </a:pPr>
            <a:r>
              <a:rPr lang="en-US" dirty="0"/>
              <a:t>❌ </a:t>
            </a:r>
            <a:r>
              <a:rPr lang="en-US" b="1" dirty="0"/>
              <a:t>Latency Issues</a:t>
            </a:r>
            <a:r>
              <a:rPr lang="en-US" dirty="0"/>
              <a:t> → Retrieving documents in real-time introduces </a:t>
            </a:r>
            <a:r>
              <a:rPr lang="en-US" b="1" dirty="0"/>
              <a:t>response delays</a:t>
            </a:r>
            <a:r>
              <a:rPr lang="en-US" dirty="0"/>
              <a:t>, especially for complex queries.</a:t>
            </a:r>
            <a:br>
              <a:rPr lang="en-US" dirty="0"/>
            </a:br>
            <a:r>
              <a:rPr lang="en-US" dirty="0"/>
              <a:t>❌ </a:t>
            </a:r>
            <a:r>
              <a:rPr lang="en-US" b="1" dirty="0"/>
              <a:t>Scalability Bottlenecks</a:t>
            </a:r>
            <a:r>
              <a:rPr lang="en-US" dirty="0"/>
              <a:t> → Expanding retrieval databases increases </a:t>
            </a:r>
            <a:r>
              <a:rPr lang="en-US" b="1" dirty="0"/>
              <a:t>computational load</a:t>
            </a:r>
            <a:r>
              <a:rPr lang="en-US" dirty="0"/>
              <a:t> and requires </a:t>
            </a:r>
            <a:r>
              <a:rPr lang="en-US" b="1" dirty="0"/>
              <a:t>optimized indexing techniques</a:t>
            </a:r>
            <a:r>
              <a:rPr lang="en-US" dirty="0"/>
              <a:t>.</a:t>
            </a:r>
            <a:br>
              <a:rPr lang="en-US" dirty="0"/>
            </a:br>
            <a:r>
              <a:rPr lang="en-US" dirty="0"/>
              <a:t>❌ </a:t>
            </a:r>
            <a:r>
              <a:rPr lang="en-US" b="1" dirty="0"/>
              <a:t>Bias in Data Sources</a:t>
            </a:r>
            <a:r>
              <a:rPr lang="en-US" dirty="0"/>
              <a:t> → The quality and diversity of retrieved knowledge </a:t>
            </a:r>
            <a:r>
              <a:rPr lang="en-US" b="1" dirty="0"/>
              <a:t>depend on the reliability of external data sources</a:t>
            </a:r>
            <a:r>
              <a:rPr lang="en-US" dirty="0"/>
              <a:t>.</a:t>
            </a:r>
            <a:br>
              <a:rPr lang="en-US" dirty="0"/>
            </a:br>
            <a:r>
              <a:rPr lang="en-US" dirty="0"/>
              <a:t>❌ </a:t>
            </a:r>
            <a:r>
              <a:rPr lang="en-US" b="1" dirty="0"/>
              <a:t>Contextual Misalignment</a:t>
            </a:r>
            <a:r>
              <a:rPr lang="en-US" dirty="0"/>
              <a:t> → The model may retrieve </a:t>
            </a:r>
            <a:r>
              <a:rPr lang="en-US" b="1" dirty="0"/>
              <a:t>partially relevant</a:t>
            </a:r>
            <a:r>
              <a:rPr lang="en-US" dirty="0"/>
              <a:t> documents, leading to </a:t>
            </a:r>
            <a:r>
              <a:rPr lang="en-US" b="1" dirty="0"/>
              <a:t>less accurate responses</a:t>
            </a:r>
            <a:r>
              <a:rPr lang="en-US" dirty="0"/>
              <a:t> if the retriever is not optimized.</a:t>
            </a:r>
          </a:p>
          <a:p>
            <a:endParaRPr lang="en-US" dirty="0"/>
          </a:p>
        </p:txBody>
      </p:sp>
    </p:spTree>
    <p:extLst>
      <p:ext uri="{BB962C8B-B14F-4D97-AF65-F5344CB8AC3E}">
        <p14:creationId xmlns:p14="http://schemas.microsoft.com/office/powerpoint/2010/main" val="1984996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296605-2C81-07A6-777C-5BC03B021814}"/>
              </a:ext>
            </a:extLst>
          </p:cNvPr>
          <p:cNvSpPr>
            <a:spLocks noGrp="1"/>
          </p:cNvSpPr>
          <p:nvPr>
            <p:ph type="title"/>
          </p:nvPr>
        </p:nvSpPr>
        <p:spPr>
          <a:xfrm>
            <a:off x="640080" y="914399"/>
            <a:ext cx="10847494" cy="1171069"/>
          </a:xfrm>
        </p:spPr>
        <p:txBody>
          <a:bodyPr anchor="t">
            <a:normAutofit/>
          </a:bodyPr>
          <a:lstStyle/>
          <a:p>
            <a:r>
              <a:rPr lang="en-US"/>
              <a:t>Introduction</a:t>
            </a:r>
            <a:endParaRPr lang="en-US" dirty="0"/>
          </a:p>
        </p:txBody>
      </p:sp>
      <p:sp>
        <p:nvSpPr>
          <p:cNvPr id="14" name="Content Placeholder 2">
            <a:extLst>
              <a:ext uri="{FF2B5EF4-FFF2-40B4-BE49-F238E27FC236}">
                <a16:creationId xmlns:a16="http://schemas.microsoft.com/office/drawing/2014/main" id="{3E837A4C-E622-270D-54B1-AFA07E89E34C}"/>
              </a:ext>
            </a:extLst>
          </p:cNvPr>
          <p:cNvSpPr>
            <a:spLocks noGrp="1"/>
          </p:cNvSpPr>
          <p:nvPr>
            <p:ph idx="1"/>
          </p:nvPr>
        </p:nvSpPr>
        <p:spPr>
          <a:xfrm>
            <a:off x="6915150" y="2256287"/>
            <a:ext cx="4563618" cy="3760459"/>
          </a:xfrm>
        </p:spPr>
        <p:txBody>
          <a:bodyPr anchor="t">
            <a:normAutofit/>
          </a:bodyPr>
          <a:lstStyle/>
          <a:p>
            <a:pPr>
              <a:lnSpc>
                <a:spcPct val="110000"/>
              </a:lnSpc>
            </a:pPr>
            <a:r>
              <a:rPr lang="en-US" sz="1100">
                <a:latin typeface="Times New Roman" panose="02020603050405020304" pitchFamily="18" charset="0"/>
                <a:cs typeface="Times New Roman" panose="02020603050405020304" pitchFamily="18" charset="0"/>
              </a:rPr>
              <a:t>Retrieval-Augmented Generation (RAG) enhances text generation by integrating retrieval mechanisms. Unlike traditional LLMs that rely solely on internal knowledge, RAG fetches external documents before generating responses, improving factual consistency and reducing hallucinations.</a:t>
            </a:r>
          </a:p>
          <a:p>
            <a:pPr>
              <a:lnSpc>
                <a:spcPct val="110000"/>
              </a:lnSpc>
            </a:pPr>
            <a:r>
              <a:rPr lang="en-US" sz="1100">
                <a:latin typeface="Times New Roman" panose="02020603050405020304" pitchFamily="18" charset="0"/>
                <a:cs typeface="Times New Roman" panose="02020603050405020304" pitchFamily="18" charset="0"/>
              </a:rPr>
              <a:t>Introduced by </a:t>
            </a:r>
            <a:r>
              <a:rPr lang="en-US" sz="1100" b="1">
                <a:latin typeface="Times New Roman" panose="02020603050405020304" pitchFamily="18" charset="0"/>
                <a:cs typeface="Times New Roman" panose="02020603050405020304" pitchFamily="18" charset="0"/>
              </a:rPr>
              <a:t>Patrick Lewis et al. (2020)</a:t>
            </a:r>
            <a:r>
              <a:rPr lang="en-US" sz="1100">
                <a:latin typeface="Times New Roman" panose="02020603050405020304" pitchFamily="18" charset="0"/>
                <a:cs typeface="Times New Roman" panose="02020603050405020304" pitchFamily="18" charset="0"/>
              </a:rPr>
              <a:t>, RAG bridges the gap between </a:t>
            </a:r>
            <a:r>
              <a:rPr lang="en-US" sz="1100" b="1">
                <a:latin typeface="Times New Roman" panose="02020603050405020304" pitchFamily="18" charset="0"/>
                <a:cs typeface="Times New Roman" panose="02020603050405020304" pitchFamily="18" charset="0"/>
              </a:rPr>
              <a:t>retrieval-based and generative models</a:t>
            </a:r>
            <a:r>
              <a:rPr lang="en-US" sz="1100">
                <a:latin typeface="Times New Roman" panose="02020603050405020304" pitchFamily="18" charset="0"/>
                <a:cs typeface="Times New Roman" panose="02020603050405020304" pitchFamily="18" charset="0"/>
              </a:rPr>
              <a:t>. It combines </a:t>
            </a:r>
            <a:r>
              <a:rPr lang="en-US" sz="1100" b="1">
                <a:latin typeface="Times New Roman" panose="02020603050405020304" pitchFamily="18" charset="0"/>
                <a:cs typeface="Times New Roman" panose="02020603050405020304" pitchFamily="18" charset="0"/>
              </a:rPr>
              <a:t>retrieved knowledge</a:t>
            </a:r>
            <a:r>
              <a:rPr lang="en-US" sz="1100">
                <a:latin typeface="Times New Roman" panose="02020603050405020304" pitchFamily="18" charset="0"/>
                <a:cs typeface="Times New Roman" panose="02020603050405020304" pitchFamily="18" charset="0"/>
              </a:rPr>
              <a:t> with </a:t>
            </a:r>
            <a:r>
              <a:rPr lang="en-US" sz="1100" b="1">
                <a:latin typeface="Times New Roman" panose="02020603050405020304" pitchFamily="18" charset="0"/>
                <a:cs typeface="Times New Roman" panose="02020603050405020304" pitchFamily="18" charset="0"/>
              </a:rPr>
              <a:t>LLMs like BART and T5</a:t>
            </a:r>
            <a:r>
              <a:rPr lang="en-US" sz="1100">
                <a:latin typeface="Times New Roman" panose="02020603050405020304" pitchFamily="18" charset="0"/>
                <a:cs typeface="Times New Roman" panose="02020603050405020304" pitchFamily="18" charset="0"/>
              </a:rPr>
              <a:t> to create context-aware and up-to-date responses.</a:t>
            </a:r>
          </a:p>
          <a:p>
            <a:pPr>
              <a:lnSpc>
                <a:spcPct val="110000"/>
              </a:lnSpc>
            </a:pPr>
            <a:r>
              <a:rPr lang="en-US" sz="1100">
                <a:latin typeface="Times New Roman" panose="02020603050405020304" pitchFamily="18" charset="0"/>
                <a:cs typeface="Times New Roman" panose="02020603050405020304" pitchFamily="18" charset="0"/>
              </a:rPr>
              <a:t>Traditional LLMs like </a:t>
            </a:r>
            <a:r>
              <a:rPr lang="en-US" sz="1100" b="1">
                <a:latin typeface="Times New Roman" panose="02020603050405020304" pitchFamily="18" charset="0"/>
                <a:cs typeface="Times New Roman" panose="02020603050405020304" pitchFamily="18" charset="0"/>
              </a:rPr>
              <a:t>GPT-3 and GPT-4</a:t>
            </a:r>
            <a:r>
              <a:rPr lang="en-US" sz="1100">
                <a:latin typeface="Times New Roman" panose="02020603050405020304" pitchFamily="18" charset="0"/>
                <a:cs typeface="Times New Roman" panose="02020603050405020304" pitchFamily="18" charset="0"/>
              </a:rPr>
              <a:t> have knowledge cutoffs, leading to outdated or incorrect information. RAG continuously retrieves updated content from </a:t>
            </a:r>
            <a:r>
              <a:rPr lang="en-US" sz="1100" b="1">
                <a:latin typeface="Times New Roman" panose="02020603050405020304" pitchFamily="18" charset="0"/>
                <a:cs typeface="Times New Roman" panose="02020603050405020304" pitchFamily="18" charset="0"/>
              </a:rPr>
              <a:t>Wikipedia, scientific papers, PubMed, and news sources</a:t>
            </a:r>
            <a:r>
              <a:rPr lang="en-US" sz="1100">
                <a:latin typeface="Times New Roman" panose="02020603050405020304" pitchFamily="18" charset="0"/>
                <a:cs typeface="Times New Roman" panose="02020603050405020304" pitchFamily="18" charset="0"/>
              </a:rPr>
              <a:t>, keeping AI responses relevant.</a:t>
            </a:r>
          </a:p>
          <a:p>
            <a:pPr>
              <a:lnSpc>
                <a:spcPct val="110000"/>
              </a:lnSpc>
            </a:pPr>
            <a:r>
              <a:rPr lang="en-US" sz="1100">
                <a:latin typeface="Times New Roman" panose="02020603050405020304" pitchFamily="18" charset="0"/>
                <a:cs typeface="Times New Roman" panose="02020603050405020304" pitchFamily="18" charset="0"/>
              </a:rPr>
              <a:t>This presentation explores RAG's </a:t>
            </a:r>
            <a:r>
              <a:rPr lang="en-US" sz="1100" b="1">
                <a:latin typeface="Times New Roman" panose="02020603050405020304" pitchFamily="18" charset="0"/>
                <a:cs typeface="Times New Roman" panose="02020603050405020304" pitchFamily="18" charset="0"/>
              </a:rPr>
              <a:t>components, algorithms, training, performance, applications, and future improvements</a:t>
            </a:r>
            <a:r>
              <a:rPr lang="en-US" sz="1100">
                <a:latin typeface="Times New Roman" panose="02020603050405020304" pitchFamily="18" charset="0"/>
                <a:cs typeface="Times New Roman" panose="02020603050405020304" pitchFamily="18" charset="0"/>
              </a:rPr>
              <a:t>. It also examines </a:t>
            </a:r>
            <a:r>
              <a:rPr lang="en-US" sz="1100" b="1">
                <a:latin typeface="Times New Roman" panose="02020603050405020304" pitchFamily="18" charset="0"/>
                <a:cs typeface="Times New Roman" panose="02020603050405020304" pitchFamily="18" charset="0"/>
              </a:rPr>
              <a:t>domain-specific optimizations</a:t>
            </a:r>
            <a:r>
              <a:rPr lang="en-US" sz="1100">
                <a:latin typeface="Times New Roman" panose="02020603050405020304" pitchFamily="18" charset="0"/>
                <a:cs typeface="Times New Roman" panose="02020603050405020304" pitchFamily="18" charset="0"/>
              </a:rPr>
              <a:t> for industries like </a:t>
            </a:r>
            <a:r>
              <a:rPr lang="en-US" sz="1100" b="1">
                <a:latin typeface="Times New Roman" panose="02020603050405020304" pitchFamily="18" charset="0"/>
                <a:cs typeface="Times New Roman" panose="02020603050405020304" pitchFamily="18" charset="0"/>
              </a:rPr>
              <a:t>healthcare, finance, and AI-driven automation</a:t>
            </a:r>
            <a:r>
              <a:rPr lang="en-US" sz="1100">
                <a:latin typeface="Times New Roman" panose="02020603050405020304" pitchFamily="18" charset="0"/>
                <a:cs typeface="Times New Roman" panose="02020603050405020304" pitchFamily="18" charset="0"/>
              </a:rPr>
              <a:t>.</a:t>
            </a:r>
          </a:p>
          <a:p>
            <a:pPr>
              <a:lnSpc>
                <a:spcPct val="110000"/>
              </a:lnSpc>
            </a:pPr>
            <a:endParaRPr lang="en-US" sz="1100"/>
          </a:p>
        </p:txBody>
      </p:sp>
      <p:pic>
        <p:nvPicPr>
          <p:cNvPr id="4" name="Content Placeholder 5" descr="A graph of different colored bars&#10;&#10;AI-generated content may be incorrect.">
            <a:extLst>
              <a:ext uri="{FF2B5EF4-FFF2-40B4-BE49-F238E27FC236}">
                <a16:creationId xmlns:a16="http://schemas.microsoft.com/office/drawing/2014/main" id="{6D4135D5-815F-36ED-866D-65E6712035F6}"/>
              </a:ext>
            </a:extLst>
          </p:cNvPr>
          <p:cNvPicPr>
            <a:picLocks noChangeAspect="1"/>
          </p:cNvPicPr>
          <p:nvPr/>
        </p:nvPicPr>
        <p:blipFill>
          <a:blip r:embed="rId2"/>
          <a:stretch>
            <a:fillRect/>
          </a:stretch>
        </p:blipFill>
        <p:spPr>
          <a:xfrm>
            <a:off x="713232" y="2256287"/>
            <a:ext cx="5571051" cy="3760459"/>
          </a:xfrm>
          <a:prstGeom prst="rect">
            <a:avLst/>
          </a:prstGeom>
        </p:spPr>
      </p:pic>
      <p:cxnSp>
        <p:nvCxnSpPr>
          <p:cNvPr id="25" name="Straight Connector 24">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947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9677-4B8B-9B45-81A2-1A0A2ACB8810}"/>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422E5633-A22C-A94E-8A3A-0F5DB6BD9E7F}"/>
              </a:ext>
            </a:extLst>
          </p:cNvPr>
          <p:cNvSpPr>
            <a:spLocks noGrp="1"/>
          </p:cNvSpPr>
          <p:nvPr>
            <p:ph idx="1"/>
          </p:nvPr>
        </p:nvSpPr>
        <p:spPr/>
        <p:txBody>
          <a:bodyPr>
            <a:normAutofit/>
          </a:bodyPr>
          <a:lstStyle/>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Enterprise-Wide Data Retrieval</a:t>
            </a:r>
            <a:r>
              <a:rPr lang="en-US" dirty="0">
                <a:latin typeface="Times New Roman" panose="02020603050405020304" pitchFamily="18" charset="0"/>
                <a:cs typeface="Times New Roman" panose="02020603050405020304" pitchFamily="18" charset="0"/>
              </a:rPr>
              <a:t>  : Requires seamless </a:t>
            </a:r>
            <a:r>
              <a:rPr lang="en-US" b="1" dirty="0">
                <a:latin typeface="Times New Roman" panose="02020603050405020304" pitchFamily="18" charset="0"/>
                <a:cs typeface="Times New Roman" panose="02020603050405020304" pitchFamily="18" charset="0"/>
              </a:rPr>
              <a:t>integration across multiple internal systems</a:t>
            </a:r>
            <a:r>
              <a:rPr lang="en-US" dirty="0">
                <a:latin typeface="Times New Roman" panose="02020603050405020304" pitchFamily="18" charset="0"/>
                <a:cs typeface="Times New Roman" panose="02020603050405020304" pitchFamily="18" charset="0"/>
              </a:rPr>
              <a:t> with </a:t>
            </a:r>
            <a:r>
              <a:rPr lang="en-US" b="1" dirty="0">
                <a:latin typeface="Times New Roman" panose="02020603050405020304" pitchFamily="18" charset="0"/>
                <a:cs typeface="Times New Roman" panose="02020603050405020304" pitchFamily="18" charset="0"/>
              </a:rPr>
              <a:t>high-speed</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precise</a:t>
            </a:r>
            <a:r>
              <a:rPr lang="en-US" dirty="0">
                <a:latin typeface="Times New Roman" panose="02020603050405020304" pitchFamily="18" charset="0"/>
                <a:cs typeface="Times New Roman" panose="02020603050405020304" pitchFamily="18" charset="0"/>
              </a:rPr>
              <a:t> retrieval.</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AI-Grade Data Quality</a:t>
            </a:r>
            <a:r>
              <a:rPr lang="en-US" dirty="0">
                <a:latin typeface="Times New Roman" panose="02020603050405020304" pitchFamily="18" charset="0"/>
                <a:cs typeface="Times New Roman" panose="02020603050405020304" pitchFamily="18" charset="0"/>
              </a:rPr>
              <a:t> : Data must be </a:t>
            </a:r>
            <a:r>
              <a:rPr lang="en-US" b="1" dirty="0">
                <a:latin typeface="Times New Roman" panose="02020603050405020304" pitchFamily="18" charset="0"/>
                <a:cs typeface="Times New Roman" panose="02020603050405020304" pitchFamily="18" charset="0"/>
              </a:rPr>
              <a:t>structured, accessible, and high-quality</a:t>
            </a:r>
            <a:r>
              <a:rPr lang="en-US" dirty="0">
                <a:latin typeface="Times New Roman" panose="02020603050405020304" pitchFamily="18" charset="0"/>
                <a:cs typeface="Times New Roman" panose="02020603050405020304" pitchFamily="18" charset="0"/>
              </a:rPr>
              <a:t> to prevent incomplete or inaccurate retrieval.</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Advanced Prompt Engineering</a:t>
            </a:r>
            <a:r>
              <a:rPr lang="en-US" dirty="0">
                <a:latin typeface="Times New Roman" panose="02020603050405020304" pitchFamily="18" charset="0"/>
                <a:cs typeface="Times New Roman" panose="02020603050405020304" pitchFamily="18" charset="0"/>
              </a:rPr>
              <a:t>  :Techniques like </a:t>
            </a:r>
            <a:r>
              <a:rPr lang="en-US" b="1" dirty="0">
                <a:latin typeface="Times New Roman" panose="02020603050405020304" pitchFamily="18" charset="0"/>
                <a:cs typeface="Times New Roman" panose="02020603050405020304" pitchFamily="18" charset="0"/>
              </a:rPr>
              <a:t>chain-of-thought prompting</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context-aware fine-tuning</a:t>
            </a:r>
            <a:r>
              <a:rPr lang="en-US" dirty="0">
                <a:latin typeface="Times New Roman" panose="02020603050405020304" pitchFamily="18" charset="0"/>
                <a:cs typeface="Times New Roman" panose="02020603050405020304" pitchFamily="18" charset="0"/>
              </a:rPr>
              <a:t> enhance </a:t>
            </a:r>
            <a:r>
              <a:rPr lang="en-US" b="1" dirty="0">
                <a:latin typeface="Times New Roman" panose="02020603050405020304" pitchFamily="18" charset="0"/>
                <a:cs typeface="Times New Roman" panose="02020603050405020304" pitchFamily="18" charset="0"/>
              </a:rPr>
              <a:t>retrieval accuracy</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Data Privacy &amp; Security</a:t>
            </a:r>
            <a:r>
              <a:rPr lang="en-US" dirty="0">
                <a:latin typeface="Times New Roman" panose="02020603050405020304" pitchFamily="18" charset="0"/>
                <a:cs typeface="Times New Roman" panose="02020603050405020304" pitchFamily="18" charset="0"/>
              </a:rPr>
              <a:t> : </a:t>
            </a:r>
            <a:r>
              <a:rPr lang="en-US" b="1" dirty="0">
                <a:latin typeface="Times New Roman" panose="02020603050405020304" pitchFamily="18" charset="0"/>
                <a:cs typeface="Times New Roman" panose="02020603050405020304" pitchFamily="18" charset="0"/>
              </a:rPr>
              <a:t>Strict access control, encryption, and compliance (GDPR, HIPAA)</a:t>
            </a:r>
            <a:r>
              <a:rPr lang="en-US" dirty="0">
                <a:latin typeface="Times New Roman" panose="02020603050405020304" pitchFamily="18" charset="0"/>
                <a:cs typeface="Times New Roman" panose="02020603050405020304" pitchFamily="18" charset="0"/>
              </a:rPr>
              <a:t> are essential to prevent </a:t>
            </a:r>
            <a:r>
              <a:rPr lang="en-US" b="1" dirty="0">
                <a:latin typeface="Times New Roman" panose="02020603050405020304" pitchFamily="18" charset="0"/>
                <a:cs typeface="Times New Roman" panose="02020603050405020304" pitchFamily="18" charset="0"/>
              </a:rPr>
              <a:t>unauthorized data exposure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1854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637580D-1176-4083-A9A1-BD8ED0899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E7C8A9-B298-4453-78DC-144307B65768}"/>
              </a:ext>
            </a:extLst>
          </p:cNvPr>
          <p:cNvSpPr>
            <a:spLocks noGrp="1"/>
          </p:cNvSpPr>
          <p:nvPr>
            <p:ph type="title"/>
          </p:nvPr>
        </p:nvSpPr>
        <p:spPr>
          <a:xfrm>
            <a:off x="914400" y="1371600"/>
            <a:ext cx="10360152" cy="1139911"/>
          </a:xfrm>
        </p:spPr>
        <p:txBody>
          <a:bodyPr>
            <a:normAutofit/>
          </a:bodyPr>
          <a:lstStyle/>
          <a:p>
            <a:pPr>
              <a:lnSpc>
                <a:spcPct val="90000"/>
              </a:lnSpc>
            </a:pPr>
            <a:r>
              <a:rPr lang="en-US" sz="3700" b="1"/>
              <a:t>Best Practices for Implementing RAG</a:t>
            </a:r>
            <a:br>
              <a:rPr lang="en-US" sz="3700" b="1"/>
            </a:br>
            <a:endParaRPr lang="en-US" sz="3700"/>
          </a:p>
        </p:txBody>
      </p:sp>
      <p:cxnSp>
        <p:nvCxnSpPr>
          <p:cNvPr id="32" name="Straight Connector 31">
            <a:extLst>
              <a:ext uri="{FF2B5EF4-FFF2-40B4-BE49-F238E27FC236}">
                <a16:creationId xmlns:a16="http://schemas.microsoft.com/office/drawing/2014/main" id="{B9C96FDC-E4C2-7D8A-44BA-572E7CD9E8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1585" y="1027306"/>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13" name="Content Placeholder 2">
            <a:extLst>
              <a:ext uri="{FF2B5EF4-FFF2-40B4-BE49-F238E27FC236}">
                <a16:creationId xmlns:a16="http://schemas.microsoft.com/office/drawing/2014/main" id="{40A502DC-7FE6-6F26-102D-C98E00438EC0}"/>
              </a:ext>
            </a:extLst>
          </p:cNvPr>
          <p:cNvGraphicFramePr/>
          <p:nvPr>
            <p:extLst>
              <p:ext uri="{D42A27DB-BD31-4B8C-83A1-F6EECF244321}">
                <p14:modId xmlns:p14="http://schemas.microsoft.com/office/powerpoint/2010/main" val="394161009"/>
              </p:ext>
            </p:extLst>
          </p:nvPr>
        </p:nvGraphicFramePr>
        <p:xfrm>
          <a:off x="914400" y="2607561"/>
          <a:ext cx="10363200" cy="36903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6605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821CEF-6FA0-F811-946B-9CE481256E05}"/>
              </a:ext>
            </a:extLst>
          </p:cNvPr>
          <p:cNvSpPr>
            <a:spLocks noGrp="1"/>
          </p:cNvSpPr>
          <p:nvPr>
            <p:ph type="title"/>
          </p:nvPr>
        </p:nvSpPr>
        <p:spPr>
          <a:xfrm>
            <a:off x="640080" y="914399"/>
            <a:ext cx="10847494" cy="1171069"/>
          </a:xfrm>
        </p:spPr>
        <p:txBody>
          <a:bodyPr anchor="t">
            <a:normAutofit/>
          </a:bodyPr>
          <a:lstStyle/>
          <a:p>
            <a:pPr>
              <a:lnSpc>
                <a:spcPct val="90000"/>
              </a:lnSpc>
            </a:pPr>
            <a:r>
              <a:rPr lang="en-US" sz="3700" b="1"/>
              <a:t>Real-World Applications</a:t>
            </a:r>
            <a:br>
              <a:rPr lang="en-US" sz="3700" b="1"/>
            </a:br>
            <a:endParaRPr lang="en-US" sz="3700"/>
          </a:p>
        </p:txBody>
      </p:sp>
      <p:sp>
        <p:nvSpPr>
          <p:cNvPr id="3" name="Content Placeholder 2">
            <a:extLst>
              <a:ext uri="{FF2B5EF4-FFF2-40B4-BE49-F238E27FC236}">
                <a16:creationId xmlns:a16="http://schemas.microsoft.com/office/drawing/2014/main" id="{40AD5F7B-AE41-2EA5-1E8E-23BC1D357362}"/>
              </a:ext>
            </a:extLst>
          </p:cNvPr>
          <p:cNvSpPr>
            <a:spLocks noGrp="1"/>
          </p:cNvSpPr>
          <p:nvPr>
            <p:ph idx="1"/>
          </p:nvPr>
        </p:nvSpPr>
        <p:spPr>
          <a:xfrm>
            <a:off x="4590473" y="1773439"/>
            <a:ext cx="6888295" cy="4243308"/>
          </a:xfrm>
        </p:spPr>
        <p:txBody>
          <a:bodyPr anchor="t">
            <a:normAutofit/>
          </a:bodyPr>
          <a:lstStyle/>
          <a:p>
            <a:pPr marL="0" indent="0">
              <a:lnSpc>
                <a:spcPct val="110000"/>
              </a:lnSpc>
              <a:buNone/>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Healthcare</a:t>
            </a:r>
            <a:r>
              <a:rPr lang="en-US" sz="1800" dirty="0">
                <a:latin typeface="Times New Roman" panose="02020603050405020304" pitchFamily="18" charset="0"/>
                <a:cs typeface="Times New Roman" panose="02020603050405020304" pitchFamily="18" charset="0"/>
              </a:rPr>
              <a:t> → Retrieves </a:t>
            </a:r>
            <a:r>
              <a:rPr lang="en-US" sz="1800" b="1" dirty="0">
                <a:latin typeface="Times New Roman" panose="02020603050405020304" pitchFamily="18" charset="0"/>
                <a:cs typeface="Times New Roman" panose="02020603050405020304" pitchFamily="18" charset="0"/>
              </a:rPr>
              <a:t>latest research papers</a:t>
            </a:r>
            <a:r>
              <a:rPr lang="en-US" sz="1800" dirty="0">
                <a:latin typeface="Times New Roman" panose="02020603050405020304" pitchFamily="18" charset="0"/>
                <a:cs typeface="Times New Roman" panose="02020603050405020304" pitchFamily="18" charset="0"/>
              </a:rPr>
              <a:t> for doctors.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Customer Support</a:t>
            </a:r>
            <a:r>
              <a:rPr lang="en-US" sz="1800" dirty="0">
                <a:latin typeface="Times New Roman" panose="02020603050405020304" pitchFamily="18" charset="0"/>
                <a:cs typeface="Times New Roman" panose="02020603050405020304" pitchFamily="18" charset="0"/>
              </a:rPr>
              <a:t> → Enhances </a:t>
            </a:r>
            <a:r>
              <a:rPr lang="en-US" sz="1800" b="1" dirty="0">
                <a:latin typeface="Times New Roman" panose="02020603050405020304" pitchFamily="18" charset="0"/>
                <a:cs typeface="Times New Roman" panose="02020603050405020304" pitchFamily="18" charset="0"/>
              </a:rPr>
              <a:t>AI-driven chatbots</a:t>
            </a:r>
            <a:r>
              <a:rPr lang="en-US" sz="1800" dirty="0">
                <a:latin typeface="Times New Roman" panose="02020603050405020304" pitchFamily="18" charset="0"/>
                <a:cs typeface="Times New Roman" panose="02020603050405020304" pitchFamily="18" charset="0"/>
              </a:rPr>
              <a:t> for faster query resolution.</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Financial Services</a:t>
            </a:r>
            <a:r>
              <a:rPr lang="en-US" sz="1800" dirty="0">
                <a:latin typeface="Times New Roman" panose="02020603050405020304" pitchFamily="18" charset="0"/>
                <a:cs typeface="Times New Roman" panose="02020603050405020304" pitchFamily="18" charset="0"/>
              </a:rPr>
              <a:t> → Fetches </a:t>
            </a:r>
            <a:r>
              <a:rPr lang="en-US" sz="1800" b="1" dirty="0">
                <a:latin typeface="Times New Roman" panose="02020603050405020304" pitchFamily="18" charset="0"/>
                <a:cs typeface="Times New Roman" panose="02020603050405020304" pitchFamily="18" charset="0"/>
              </a:rPr>
              <a:t>real-time stock and market trends</a:t>
            </a:r>
            <a:r>
              <a:rPr lang="en-US" sz="1800" dirty="0">
                <a:latin typeface="Times New Roman" panose="02020603050405020304" pitchFamily="18" charset="0"/>
                <a:cs typeface="Times New Roman" panose="02020603050405020304" pitchFamily="18" charset="0"/>
              </a:rPr>
              <a:t> for traders.</a:t>
            </a:r>
          </a:p>
          <a:p>
            <a:pPr marL="0" indent="0">
              <a:lnSpc>
                <a:spcPct val="110000"/>
              </a:lnSpc>
              <a:buNone/>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Legal Document Analysis</a:t>
            </a:r>
            <a:r>
              <a:rPr lang="en-US" sz="1800" dirty="0">
                <a:latin typeface="Times New Roman" panose="02020603050405020304" pitchFamily="18" charset="0"/>
                <a:cs typeface="Times New Roman" panose="02020603050405020304" pitchFamily="18" charset="0"/>
              </a:rPr>
              <a:t> → Retrieves and summarizes </a:t>
            </a:r>
            <a:r>
              <a:rPr lang="en-US" sz="1800" b="1" dirty="0">
                <a:latin typeface="Times New Roman" panose="02020603050405020304" pitchFamily="18" charset="0"/>
                <a:cs typeface="Times New Roman" panose="02020603050405020304" pitchFamily="18" charset="0"/>
              </a:rPr>
              <a:t>case law</a:t>
            </a:r>
            <a:r>
              <a:rPr lang="en-US" sz="1800" dirty="0">
                <a:latin typeface="Times New Roman" panose="02020603050405020304" pitchFamily="18" charset="0"/>
                <a:cs typeface="Times New Roman" panose="02020603050405020304" pitchFamily="18" charset="0"/>
              </a:rPr>
              <a:t> and </a:t>
            </a:r>
            <a:r>
              <a:rPr lang="en-US" sz="1800" b="1" dirty="0">
                <a:latin typeface="Times New Roman" panose="02020603050405020304" pitchFamily="18" charset="0"/>
                <a:cs typeface="Times New Roman" panose="02020603050405020304" pitchFamily="18" charset="0"/>
              </a:rPr>
              <a:t>legal precedents</a:t>
            </a:r>
            <a:r>
              <a:rPr lang="en-US" sz="1800" dirty="0">
                <a:latin typeface="Times New Roman" panose="02020603050405020304" pitchFamily="18" charset="0"/>
                <a:cs typeface="Times New Roman" panose="02020603050405020304" pitchFamily="18" charset="0"/>
              </a:rPr>
              <a:t> for legal professionals.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E-Commerce</a:t>
            </a:r>
            <a:r>
              <a:rPr lang="en-US" sz="1800" dirty="0">
                <a:latin typeface="Times New Roman" panose="02020603050405020304" pitchFamily="18" charset="0"/>
                <a:cs typeface="Times New Roman" panose="02020603050405020304" pitchFamily="18" charset="0"/>
              </a:rPr>
              <a:t> → Provides </a:t>
            </a:r>
            <a:r>
              <a:rPr lang="en-US" sz="1800" b="1" dirty="0">
                <a:latin typeface="Times New Roman" panose="02020603050405020304" pitchFamily="18" charset="0"/>
                <a:cs typeface="Times New Roman" panose="02020603050405020304" pitchFamily="18" charset="0"/>
              </a:rPr>
              <a:t>context-aware product recommendations</a:t>
            </a:r>
            <a:r>
              <a:rPr lang="en-US" sz="1800" dirty="0">
                <a:latin typeface="Times New Roman" panose="02020603050405020304" pitchFamily="18" charset="0"/>
                <a:cs typeface="Times New Roman" panose="02020603050405020304" pitchFamily="18" charset="0"/>
              </a:rPr>
              <a:t> based on customer queries.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Cybersecurity</a:t>
            </a:r>
            <a:r>
              <a:rPr lang="en-US" sz="1800" dirty="0">
                <a:latin typeface="Times New Roman" panose="02020603050405020304" pitchFamily="18" charset="0"/>
                <a:cs typeface="Times New Roman" panose="02020603050405020304" pitchFamily="18" charset="0"/>
              </a:rPr>
              <a:t> → Retrieves </a:t>
            </a:r>
            <a:r>
              <a:rPr lang="en-US" sz="1800" b="1" dirty="0">
                <a:latin typeface="Times New Roman" panose="02020603050405020304" pitchFamily="18" charset="0"/>
                <a:cs typeface="Times New Roman" panose="02020603050405020304" pitchFamily="18" charset="0"/>
              </a:rPr>
              <a:t>threat intelligence reports</a:t>
            </a:r>
            <a:r>
              <a:rPr lang="en-US" sz="1800" dirty="0">
                <a:latin typeface="Times New Roman" panose="02020603050405020304" pitchFamily="18" charset="0"/>
                <a:cs typeface="Times New Roman" panose="02020603050405020304" pitchFamily="18" charset="0"/>
              </a:rPr>
              <a:t> for security analysts, assisting in </a:t>
            </a:r>
            <a:r>
              <a:rPr lang="en-US" sz="1800" b="1" dirty="0">
                <a:latin typeface="Times New Roman" panose="02020603050405020304" pitchFamily="18" charset="0"/>
                <a:cs typeface="Times New Roman" panose="02020603050405020304" pitchFamily="18" charset="0"/>
              </a:rPr>
              <a:t>real-time risk assessment</a:t>
            </a:r>
            <a:r>
              <a:rPr lang="en-US" sz="1800" dirty="0">
                <a:latin typeface="Times New Roman" panose="02020603050405020304" pitchFamily="18" charset="0"/>
                <a:cs typeface="Times New Roman" panose="02020603050405020304" pitchFamily="18" charset="0"/>
              </a:rPr>
              <a:t>.</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Education</a:t>
            </a:r>
            <a:r>
              <a:rPr lang="en-US" sz="1800" dirty="0">
                <a:latin typeface="Times New Roman" panose="02020603050405020304" pitchFamily="18" charset="0"/>
                <a:cs typeface="Times New Roman" panose="02020603050405020304" pitchFamily="18" charset="0"/>
              </a:rPr>
              <a:t> → Supports </a:t>
            </a:r>
            <a:r>
              <a:rPr lang="en-US" sz="1800" b="1" dirty="0">
                <a:latin typeface="Times New Roman" panose="02020603050405020304" pitchFamily="18" charset="0"/>
                <a:cs typeface="Times New Roman" panose="02020603050405020304" pitchFamily="18" charset="0"/>
              </a:rPr>
              <a:t>personalized learning</a:t>
            </a:r>
            <a:r>
              <a:rPr lang="en-US" sz="1800" dirty="0">
                <a:latin typeface="Times New Roman" panose="02020603050405020304" pitchFamily="18" charset="0"/>
                <a:cs typeface="Times New Roman" panose="02020603050405020304" pitchFamily="18" charset="0"/>
              </a:rPr>
              <a:t> by fetching relevant academic materials for students.</a:t>
            </a:r>
          </a:p>
          <a:p>
            <a:pPr marL="0" indent="0">
              <a:lnSpc>
                <a:spcPct val="110000"/>
              </a:lnSpc>
              <a:buNone/>
            </a:pPr>
            <a:endParaRPr lang="en-US" sz="1300" dirty="0"/>
          </a:p>
        </p:txBody>
      </p:sp>
      <p:pic>
        <p:nvPicPr>
          <p:cNvPr id="7" name="Graphic 6" descr="Chat">
            <a:extLst>
              <a:ext uri="{FF2B5EF4-FFF2-40B4-BE49-F238E27FC236}">
                <a16:creationId xmlns:a16="http://schemas.microsoft.com/office/drawing/2014/main" id="{12E99BF0-2A1D-E344-CA57-9AAC396116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4945" y="2242457"/>
            <a:ext cx="3260437" cy="2902194"/>
          </a:xfrm>
          <a:prstGeom prst="rect">
            <a:avLst/>
          </a:prstGeom>
        </p:spPr>
      </p:pic>
      <p:cxnSp>
        <p:nvCxnSpPr>
          <p:cNvPr id="12" name="Straight Connector 11">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299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2A2CE2-FB95-44D6-4C6E-A4DB63E46B7A}"/>
              </a:ext>
            </a:extLst>
          </p:cNvPr>
          <p:cNvSpPr>
            <a:spLocks noGrp="1"/>
          </p:cNvSpPr>
          <p:nvPr>
            <p:ph type="title"/>
          </p:nvPr>
        </p:nvSpPr>
        <p:spPr>
          <a:xfrm>
            <a:off x="640080" y="1371600"/>
            <a:ext cx="5737859" cy="552781"/>
          </a:xfrm>
        </p:spPr>
        <p:txBody>
          <a:bodyPr>
            <a:normAutofit fontScale="90000"/>
          </a:bodyPr>
          <a:lstStyle/>
          <a:p>
            <a:pPr>
              <a:lnSpc>
                <a:spcPct val="90000"/>
              </a:lnSpc>
            </a:pPr>
            <a:r>
              <a:rPr lang="en-US" sz="3400" b="1" dirty="0"/>
              <a:t>Results-Driven Analysis</a:t>
            </a:r>
            <a:br>
              <a:rPr lang="en-US" sz="3400" b="1" dirty="0"/>
            </a:br>
            <a:endParaRPr lang="en-US" sz="3400" dirty="0"/>
          </a:p>
        </p:txBody>
      </p:sp>
      <p:sp>
        <p:nvSpPr>
          <p:cNvPr id="3" name="Content Placeholder 2">
            <a:extLst>
              <a:ext uri="{FF2B5EF4-FFF2-40B4-BE49-F238E27FC236}">
                <a16:creationId xmlns:a16="http://schemas.microsoft.com/office/drawing/2014/main" id="{D72AAF57-1E51-CD17-E3EB-509A3C7796C2}"/>
              </a:ext>
            </a:extLst>
          </p:cNvPr>
          <p:cNvSpPr>
            <a:spLocks noGrp="1"/>
          </p:cNvSpPr>
          <p:nvPr>
            <p:ph idx="1"/>
          </p:nvPr>
        </p:nvSpPr>
        <p:spPr>
          <a:xfrm>
            <a:off x="277091" y="2062003"/>
            <a:ext cx="8377382" cy="4238213"/>
          </a:xfrm>
        </p:spPr>
        <p:txBody>
          <a:bodyPr>
            <a:normAutofit fontScale="92500"/>
          </a:bodyPr>
          <a:lstStyle/>
          <a:p>
            <a:pPr marL="0" indent="0">
              <a:lnSpc>
                <a:spcPct val="110000"/>
              </a:lnSpc>
              <a:buNone/>
            </a:pPr>
            <a:r>
              <a:rPr lang="en-US" sz="1300" dirty="0">
                <a:latin typeface="Times New Roman" panose="02020603050405020304" pitchFamily="18" charset="0"/>
                <a:cs typeface="Times New Roman" panose="02020603050405020304" pitchFamily="18" charset="0"/>
              </a:rPr>
              <a:t>The effectiveness of </a:t>
            </a:r>
            <a:r>
              <a:rPr lang="en-US" sz="1300" b="1" dirty="0">
                <a:latin typeface="Times New Roman" panose="02020603050405020304" pitchFamily="18" charset="0"/>
                <a:cs typeface="Times New Roman" panose="02020603050405020304" pitchFamily="18" charset="0"/>
              </a:rPr>
              <a:t>Retrieval-Augmented Generation (RAG)</a:t>
            </a:r>
            <a:r>
              <a:rPr lang="en-US" sz="1300" dirty="0">
                <a:latin typeface="Times New Roman" panose="02020603050405020304" pitchFamily="18" charset="0"/>
                <a:cs typeface="Times New Roman" panose="02020603050405020304" pitchFamily="18" charset="0"/>
              </a:rPr>
              <a:t> is demonstrated through key performance improvements compared to non-retrieval-based language models.</a:t>
            </a:r>
          </a:p>
          <a:p>
            <a:pPr marL="0" indent="0">
              <a:lnSpc>
                <a:spcPct val="110000"/>
              </a:lnSpc>
              <a:buNone/>
            </a:pPr>
            <a:r>
              <a:rPr lang="en-US" sz="1500" u="sng" dirty="0">
                <a:latin typeface="Times New Roman" panose="02020603050405020304" pitchFamily="18" charset="0"/>
                <a:cs typeface="Times New Roman" panose="02020603050405020304" pitchFamily="18" charset="0"/>
              </a:rPr>
              <a:t> </a:t>
            </a:r>
            <a:r>
              <a:rPr lang="en-US" sz="1500" b="1" u="sng" dirty="0">
                <a:latin typeface="Times New Roman" panose="02020603050405020304" pitchFamily="18" charset="0"/>
                <a:cs typeface="Times New Roman" panose="02020603050405020304" pitchFamily="18" charset="0"/>
              </a:rPr>
              <a:t>Key Takeaways:</a:t>
            </a:r>
            <a:endParaRPr lang="en-US" sz="1500" u="sng" dirty="0">
              <a:latin typeface="Times New Roman" panose="02020603050405020304" pitchFamily="18" charset="0"/>
              <a:cs typeface="Times New Roman" panose="02020603050405020304" pitchFamily="18" charset="0"/>
            </a:endParaRPr>
          </a:p>
          <a:p>
            <a:pPr>
              <a:lnSpc>
                <a:spcPct val="110000"/>
              </a:lnSpc>
              <a:buFont typeface="+mj-lt"/>
              <a:buAutoNum type="arabicPeriod"/>
            </a:pPr>
            <a:r>
              <a:rPr lang="en-US" sz="1300" b="1" dirty="0">
                <a:latin typeface="Times New Roman" panose="02020603050405020304" pitchFamily="18" charset="0"/>
                <a:cs typeface="Times New Roman" panose="02020603050405020304" pitchFamily="18" charset="0"/>
              </a:rPr>
              <a:t>Factual Accuracy Improvement</a:t>
            </a:r>
            <a:r>
              <a:rPr lang="en-US" sz="1300" dirty="0">
                <a:latin typeface="Times New Roman" panose="02020603050405020304" pitchFamily="18" charset="0"/>
                <a:cs typeface="Times New Roman" panose="02020603050405020304" pitchFamily="18" charset="0"/>
              </a:rPr>
              <a:t> → RAG enhances factual consistency by </a:t>
            </a:r>
            <a:r>
              <a:rPr lang="en-US" sz="1300" b="1" dirty="0">
                <a:latin typeface="Times New Roman" panose="02020603050405020304" pitchFamily="18" charset="0"/>
                <a:cs typeface="Times New Roman" panose="02020603050405020304" pitchFamily="18" charset="0"/>
              </a:rPr>
              <a:t>20% more</a:t>
            </a:r>
            <a:r>
              <a:rPr lang="en-US" sz="1300" dirty="0">
                <a:latin typeface="Times New Roman" panose="02020603050405020304" pitchFamily="18" charset="0"/>
                <a:cs typeface="Times New Roman" panose="02020603050405020304" pitchFamily="18" charset="0"/>
              </a:rPr>
              <a:t> than standard LLMs that generate responses solely from their pre-trained knowledge. This improvement is driven by </a:t>
            </a:r>
            <a:r>
              <a:rPr lang="en-US" sz="1300" b="1" dirty="0">
                <a:latin typeface="Times New Roman" panose="02020603050405020304" pitchFamily="18" charset="0"/>
                <a:cs typeface="Times New Roman" panose="02020603050405020304" pitchFamily="18" charset="0"/>
              </a:rPr>
              <a:t>real-time retrieval</a:t>
            </a:r>
            <a:r>
              <a:rPr lang="en-US" sz="1300" dirty="0">
                <a:latin typeface="Times New Roman" panose="02020603050405020304" pitchFamily="18" charset="0"/>
                <a:cs typeface="Times New Roman" panose="02020603050405020304" pitchFamily="18" charset="0"/>
              </a:rPr>
              <a:t> from authoritative sources like </a:t>
            </a:r>
            <a:r>
              <a:rPr lang="en-US" sz="1300" b="1" dirty="0">
                <a:latin typeface="Times New Roman" panose="02020603050405020304" pitchFamily="18" charset="0"/>
                <a:cs typeface="Times New Roman" panose="02020603050405020304" pitchFamily="18" charset="0"/>
              </a:rPr>
              <a:t>Wikipedia, </a:t>
            </a:r>
            <a:r>
              <a:rPr lang="en-US" sz="1300" b="1" dirty="0" err="1">
                <a:latin typeface="Times New Roman" panose="02020603050405020304" pitchFamily="18" charset="0"/>
                <a:cs typeface="Times New Roman" panose="02020603050405020304" pitchFamily="18" charset="0"/>
              </a:rPr>
              <a:t>ArXiv</a:t>
            </a:r>
            <a:r>
              <a:rPr lang="en-US" sz="1300" b="1" dirty="0">
                <a:latin typeface="Times New Roman" panose="02020603050405020304" pitchFamily="18" charset="0"/>
                <a:cs typeface="Times New Roman" panose="02020603050405020304" pitchFamily="18" charset="0"/>
              </a:rPr>
              <a:t>, and PubMed</a:t>
            </a:r>
            <a:r>
              <a:rPr lang="en-US" sz="1300" dirty="0">
                <a:latin typeface="Times New Roman" panose="02020603050405020304" pitchFamily="18" charset="0"/>
                <a:cs typeface="Times New Roman" panose="02020603050405020304" pitchFamily="18" charset="0"/>
              </a:rPr>
              <a:t>.</a:t>
            </a:r>
          </a:p>
          <a:p>
            <a:pPr>
              <a:lnSpc>
                <a:spcPct val="110000"/>
              </a:lnSpc>
              <a:buFont typeface="+mj-lt"/>
              <a:buAutoNum type="arabicPeriod"/>
            </a:pPr>
            <a:r>
              <a:rPr lang="en-US" sz="1300" b="1" dirty="0">
                <a:latin typeface="Times New Roman" panose="02020603050405020304" pitchFamily="18" charset="0"/>
                <a:cs typeface="Times New Roman" panose="02020603050405020304" pitchFamily="18" charset="0"/>
              </a:rPr>
              <a:t>Reduction in Hallucination Rates</a:t>
            </a:r>
            <a:r>
              <a:rPr lang="en-US" sz="1300" dirty="0">
                <a:latin typeface="Times New Roman" panose="02020603050405020304" pitchFamily="18" charset="0"/>
                <a:cs typeface="Times New Roman" panose="02020603050405020304" pitchFamily="18" charset="0"/>
              </a:rPr>
              <a:t> → Unlike traditional models that might generate incorrect or unverifiable information, RAG mitigates </a:t>
            </a:r>
            <a:r>
              <a:rPr lang="en-US" sz="1300" b="1" dirty="0">
                <a:latin typeface="Times New Roman" panose="02020603050405020304" pitchFamily="18" charset="0"/>
                <a:cs typeface="Times New Roman" panose="02020603050405020304" pitchFamily="18" charset="0"/>
              </a:rPr>
              <a:t>hallucinations</a:t>
            </a:r>
            <a:r>
              <a:rPr lang="en-US" sz="1300" dirty="0">
                <a:latin typeface="Times New Roman" panose="02020603050405020304" pitchFamily="18" charset="0"/>
                <a:cs typeface="Times New Roman" panose="02020603050405020304" pitchFamily="18" charset="0"/>
              </a:rPr>
              <a:t> by grounding responses in </a:t>
            </a:r>
            <a:r>
              <a:rPr lang="en-US" sz="1300" b="1" dirty="0">
                <a:latin typeface="Times New Roman" panose="02020603050405020304" pitchFamily="18" charset="0"/>
                <a:cs typeface="Times New Roman" panose="02020603050405020304" pitchFamily="18" charset="0"/>
              </a:rPr>
              <a:t>retrieved documents</a:t>
            </a:r>
            <a:r>
              <a:rPr lang="en-US" sz="1300" dirty="0">
                <a:latin typeface="Times New Roman" panose="02020603050405020304" pitchFamily="18" charset="0"/>
                <a:cs typeface="Times New Roman" panose="02020603050405020304" pitchFamily="18" charset="0"/>
              </a:rPr>
              <a:t>. This ensures greater </a:t>
            </a:r>
            <a:r>
              <a:rPr lang="en-US" sz="1300" b="1" dirty="0">
                <a:latin typeface="Times New Roman" panose="02020603050405020304" pitchFamily="18" charset="0"/>
                <a:cs typeface="Times New Roman" panose="02020603050405020304" pitchFamily="18" charset="0"/>
              </a:rPr>
              <a:t>reliability and credibility</a:t>
            </a:r>
            <a:r>
              <a:rPr lang="en-US" sz="1300" dirty="0">
                <a:latin typeface="Times New Roman" panose="02020603050405020304" pitchFamily="18" charset="0"/>
                <a:cs typeface="Times New Roman" panose="02020603050405020304" pitchFamily="18" charset="0"/>
              </a:rPr>
              <a:t> in AI-generated</a:t>
            </a:r>
          </a:p>
          <a:p>
            <a:pPr>
              <a:lnSpc>
                <a:spcPct val="110000"/>
              </a:lnSpc>
              <a:buFont typeface="+mj-lt"/>
              <a:buAutoNum type="arabicPeriod"/>
            </a:pPr>
            <a:r>
              <a:rPr lang="en-US" sz="1300" b="1" dirty="0">
                <a:latin typeface="Times New Roman" panose="02020603050405020304" pitchFamily="18" charset="0"/>
                <a:cs typeface="Times New Roman" panose="02020603050405020304" pitchFamily="18" charset="0"/>
              </a:rPr>
              <a:t>Reduces Manual Research Efforts</a:t>
            </a:r>
            <a:r>
              <a:rPr lang="en-US" sz="1300" dirty="0">
                <a:latin typeface="Times New Roman" panose="02020603050405020304" pitchFamily="18" charset="0"/>
                <a:cs typeface="Times New Roman" panose="02020603050405020304" pitchFamily="18" charset="0"/>
              </a:rPr>
              <a:t> → Automates </a:t>
            </a:r>
            <a:r>
              <a:rPr lang="en-US" sz="1300" b="1" dirty="0">
                <a:latin typeface="Times New Roman" panose="02020603050405020304" pitchFamily="18" charset="0"/>
                <a:cs typeface="Times New Roman" panose="02020603050405020304" pitchFamily="18" charset="0"/>
              </a:rPr>
              <a:t>information gathering</a:t>
            </a:r>
            <a:r>
              <a:rPr lang="en-US" sz="1300" dirty="0">
                <a:latin typeface="Times New Roman" panose="02020603050405020304" pitchFamily="18" charset="0"/>
                <a:cs typeface="Times New Roman" panose="02020603050405020304" pitchFamily="18" charset="0"/>
              </a:rPr>
              <a:t>, saving time for </a:t>
            </a:r>
            <a:r>
              <a:rPr lang="en-US" sz="1300" b="1" dirty="0">
                <a:latin typeface="Times New Roman" panose="02020603050405020304" pitchFamily="18" charset="0"/>
                <a:cs typeface="Times New Roman" panose="02020603050405020304" pitchFamily="18" charset="0"/>
              </a:rPr>
              <a:t>researchers, analysts, and professionals</a:t>
            </a:r>
            <a:r>
              <a:rPr lang="en-US" sz="1300" dirty="0">
                <a:latin typeface="Times New Roman" panose="02020603050405020304" pitchFamily="18" charset="0"/>
                <a:cs typeface="Times New Roman" panose="02020603050405020304" pitchFamily="18" charset="0"/>
              </a:rPr>
              <a:t>. answers.</a:t>
            </a:r>
          </a:p>
          <a:p>
            <a:pPr>
              <a:lnSpc>
                <a:spcPct val="110000"/>
              </a:lnSpc>
              <a:buFont typeface="+mj-lt"/>
              <a:buAutoNum type="arabicPeriod"/>
            </a:pPr>
            <a:r>
              <a:rPr lang="en-US" sz="1300" b="1" dirty="0">
                <a:latin typeface="Times New Roman" panose="02020603050405020304" pitchFamily="18" charset="0"/>
                <a:cs typeface="Times New Roman" panose="02020603050405020304" pitchFamily="18" charset="0"/>
              </a:rPr>
              <a:t>Higher Retrieval Precision</a:t>
            </a:r>
            <a:r>
              <a:rPr lang="en-US" sz="1300" dirty="0">
                <a:latin typeface="Times New Roman" panose="02020603050405020304" pitchFamily="18" charset="0"/>
                <a:cs typeface="Times New Roman" panose="02020603050405020304" pitchFamily="18" charset="0"/>
              </a:rPr>
              <a:t> → With </a:t>
            </a:r>
            <a:r>
              <a:rPr lang="en-US" sz="1300" b="1" dirty="0">
                <a:latin typeface="Times New Roman" panose="02020603050405020304" pitchFamily="18" charset="0"/>
                <a:cs typeface="Times New Roman" panose="02020603050405020304" pitchFamily="18" charset="0"/>
              </a:rPr>
              <a:t>adaptive retrieval algorithms</a:t>
            </a:r>
            <a:r>
              <a:rPr lang="en-US" sz="1300" dirty="0">
                <a:latin typeface="Times New Roman" panose="02020603050405020304" pitchFamily="18" charset="0"/>
                <a:cs typeface="Times New Roman" panose="02020603050405020304" pitchFamily="18" charset="0"/>
              </a:rPr>
              <a:t>, RAG selects the </a:t>
            </a:r>
            <a:r>
              <a:rPr lang="en-US" sz="1300" b="1" dirty="0">
                <a:latin typeface="Times New Roman" panose="02020603050405020304" pitchFamily="18" charset="0"/>
                <a:cs typeface="Times New Roman" panose="02020603050405020304" pitchFamily="18" charset="0"/>
              </a:rPr>
              <a:t>most contextually relevant</a:t>
            </a:r>
            <a:r>
              <a:rPr lang="en-US" sz="1300" dirty="0">
                <a:latin typeface="Times New Roman" panose="02020603050405020304" pitchFamily="18" charset="0"/>
                <a:cs typeface="Times New Roman" panose="02020603050405020304" pitchFamily="18" charset="0"/>
              </a:rPr>
              <a:t> sources.</a:t>
            </a:r>
          </a:p>
          <a:p>
            <a:pPr marL="0" indent="0">
              <a:lnSpc>
                <a:spcPct val="110000"/>
              </a:lnSpc>
              <a:buNone/>
            </a:pPr>
            <a:r>
              <a:rPr lang="en-US" sz="1300" dirty="0">
                <a:latin typeface="Times New Roman" panose="02020603050405020304" pitchFamily="18" charset="0"/>
                <a:cs typeface="Times New Roman" panose="02020603050405020304" pitchFamily="18" charset="0"/>
              </a:rPr>
              <a:t> </a:t>
            </a:r>
            <a:r>
              <a:rPr lang="en-US" sz="1300" b="1" dirty="0">
                <a:latin typeface="Times New Roman" panose="02020603050405020304" pitchFamily="18" charset="0"/>
                <a:cs typeface="Times New Roman" panose="02020603050405020304" pitchFamily="18" charset="0"/>
              </a:rPr>
              <a:t>Example:</a:t>
            </a:r>
            <a:endParaRPr lang="en-US" sz="1300" dirty="0">
              <a:latin typeface="Times New Roman" panose="02020603050405020304" pitchFamily="18" charset="0"/>
              <a:cs typeface="Times New Roman" panose="02020603050405020304" pitchFamily="18" charset="0"/>
            </a:endParaRPr>
          </a:p>
          <a:p>
            <a:pPr>
              <a:lnSpc>
                <a:spcPct val="110000"/>
              </a:lnSpc>
              <a:buFont typeface="Arial" panose="020B0604020202020204" pitchFamily="34" charset="0"/>
              <a:buChar char="•"/>
            </a:pPr>
            <a:r>
              <a:rPr lang="en-US" sz="1300" b="1" dirty="0">
                <a:latin typeface="Times New Roman" panose="02020603050405020304" pitchFamily="18" charset="0"/>
                <a:cs typeface="Times New Roman" panose="02020603050405020304" pitchFamily="18" charset="0"/>
              </a:rPr>
              <a:t>Standard LLM (GPT-4)</a:t>
            </a:r>
            <a:r>
              <a:rPr lang="en-US" sz="1300" dirty="0">
                <a:latin typeface="Times New Roman" panose="02020603050405020304" pitchFamily="18" charset="0"/>
                <a:cs typeface="Times New Roman" panose="02020603050405020304" pitchFamily="18" charset="0"/>
              </a:rPr>
              <a:t> → May incorrectly generate historical details without verification.</a:t>
            </a:r>
          </a:p>
          <a:p>
            <a:pPr>
              <a:lnSpc>
                <a:spcPct val="110000"/>
              </a:lnSpc>
              <a:buFont typeface="Arial" panose="020B0604020202020204" pitchFamily="34" charset="0"/>
              <a:buChar char="•"/>
            </a:pPr>
            <a:r>
              <a:rPr lang="en-US" sz="1300" b="1" dirty="0">
                <a:latin typeface="Times New Roman" panose="02020603050405020304" pitchFamily="18" charset="0"/>
                <a:cs typeface="Times New Roman" panose="02020603050405020304" pitchFamily="18" charset="0"/>
              </a:rPr>
              <a:t>RAG Model</a:t>
            </a:r>
            <a:r>
              <a:rPr lang="en-US" sz="1300" dirty="0">
                <a:latin typeface="Times New Roman" panose="02020603050405020304" pitchFamily="18" charset="0"/>
                <a:cs typeface="Times New Roman" panose="02020603050405020304" pitchFamily="18" charset="0"/>
              </a:rPr>
              <a:t> → Retrieves </a:t>
            </a:r>
            <a:r>
              <a:rPr lang="en-US" sz="1300" b="1" dirty="0">
                <a:latin typeface="Times New Roman" panose="02020603050405020304" pitchFamily="18" charset="0"/>
                <a:cs typeface="Times New Roman" panose="02020603050405020304" pitchFamily="18" charset="0"/>
              </a:rPr>
              <a:t>verified sources</a:t>
            </a:r>
            <a:r>
              <a:rPr lang="en-US" sz="1300" dirty="0">
                <a:latin typeface="Times New Roman" panose="02020603050405020304" pitchFamily="18" charset="0"/>
                <a:cs typeface="Times New Roman" panose="02020603050405020304" pitchFamily="18" charset="0"/>
              </a:rPr>
              <a:t> before generating content, ensuring correctness.</a:t>
            </a:r>
          </a:p>
          <a:p>
            <a:pPr>
              <a:lnSpc>
                <a:spcPct val="110000"/>
              </a:lnSpc>
            </a:pPr>
            <a:endParaRPr lang="en-US" sz="1000" dirty="0"/>
          </a:p>
        </p:txBody>
      </p:sp>
      <p:cxnSp>
        <p:nvCxnSpPr>
          <p:cNvPr id="19" name="Straight Connector 18">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Graphic 6" descr="Laptop Secure">
            <a:extLst>
              <a:ext uri="{FF2B5EF4-FFF2-40B4-BE49-F238E27FC236}">
                <a16:creationId xmlns:a16="http://schemas.microsoft.com/office/drawing/2014/main" id="{184DC195-53F3-2B84-8ECC-9D6EEACF3C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31563" y="2359179"/>
            <a:ext cx="2983345" cy="2905548"/>
          </a:xfrm>
          <a:prstGeom prst="rect">
            <a:avLst/>
          </a:prstGeom>
        </p:spPr>
      </p:pic>
    </p:spTree>
    <p:extLst>
      <p:ext uri="{BB962C8B-B14F-4D97-AF65-F5344CB8AC3E}">
        <p14:creationId xmlns:p14="http://schemas.microsoft.com/office/powerpoint/2010/main" val="1023375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10" name="Picture 9" descr="Green and yellow layers">
            <a:extLst>
              <a:ext uri="{FF2B5EF4-FFF2-40B4-BE49-F238E27FC236}">
                <a16:creationId xmlns:a16="http://schemas.microsoft.com/office/drawing/2014/main" id="{6E295EFC-583D-3A34-3503-AD4E765B9D97}"/>
              </a:ext>
            </a:extLst>
          </p:cNvPr>
          <p:cNvPicPr>
            <a:picLocks noChangeAspect="1"/>
          </p:cNvPicPr>
          <p:nvPr/>
        </p:nvPicPr>
        <p:blipFill>
          <a:blip r:embed="rId2">
            <a:alphaModFix/>
          </a:blip>
          <a:srcRect l="17879" r="15252"/>
          <a:stretch/>
        </p:blipFill>
        <p:spPr>
          <a:xfrm>
            <a:off x="-4704" y="10"/>
            <a:ext cx="5696712" cy="6857990"/>
          </a:xfrm>
          <a:prstGeom prst="rect">
            <a:avLst/>
          </a:prstGeom>
        </p:spPr>
      </p:pic>
      <p:sp>
        <p:nvSpPr>
          <p:cNvPr id="32" name="Rectangle 31">
            <a:extLst>
              <a:ext uri="{FF2B5EF4-FFF2-40B4-BE49-F238E27FC236}">
                <a16:creationId xmlns:a16="http://schemas.microsoft.com/office/drawing/2014/main" id="{F7017262-EEEC-4F5E-917D-A55E68A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0375" y="-480370"/>
            <a:ext cx="4735963" cy="5696712"/>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53D8F536-7C96-0A6C-67C4-59174893AB29}"/>
              </a:ext>
            </a:extLst>
          </p:cNvPr>
          <p:cNvSpPr>
            <a:spLocks noGrp="1"/>
          </p:cNvSpPr>
          <p:nvPr>
            <p:ph type="title"/>
          </p:nvPr>
        </p:nvSpPr>
        <p:spPr>
          <a:xfrm>
            <a:off x="642519" y="1371601"/>
            <a:ext cx="4023360" cy="2671482"/>
          </a:xfrm>
        </p:spPr>
        <p:txBody>
          <a:bodyPr>
            <a:normAutofit/>
          </a:bodyPr>
          <a:lstStyle/>
          <a:p>
            <a:r>
              <a:rPr lang="en-US" b="1">
                <a:solidFill>
                  <a:srgbClr val="FFFFFF"/>
                </a:solidFill>
              </a:rPr>
              <a:t>Improvements to be Made</a:t>
            </a:r>
            <a:br>
              <a:rPr lang="en-US" b="1">
                <a:solidFill>
                  <a:srgbClr val="FFFFFF"/>
                </a:solidFill>
              </a:rPr>
            </a:br>
            <a:endParaRPr lang="en-US">
              <a:solidFill>
                <a:srgbClr val="FFFFFF"/>
              </a:solidFill>
            </a:endParaRPr>
          </a:p>
        </p:txBody>
      </p:sp>
      <p:sp>
        <p:nvSpPr>
          <p:cNvPr id="12" name="Content Placeholder 2">
            <a:extLst>
              <a:ext uri="{FF2B5EF4-FFF2-40B4-BE49-F238E27FC236}">
                <a16:creationId xmlns:a16="http://schemas.microsoft.com/office/drawing/2014/main" id="{61DF9EEB-645D-D45F-986F-8B0E1555F5CE}"/>
              </a:ext>
            </a:extLst>
          </p:cNvPr>
          <p:cNvSpPr>
            <a:spLocks noGrp="1"/>
          </p:cNvSpPr>
          <p:nvPr>
            <p:ph idx="1"/>
          </p:nvPr>
        </p:nvSpPr>
        <p:spPr>
          <a:xfrm>
            <a:off x="6242960" y="1031002"/>
            <a:ext cx="5288049" cy="5266922"/>
          </a:xfrm>
        </p:spPr>
        <p:txBody>
          <a:bodyPr>
            <a:normAutofit/>
          </a:bodyPr>
          <a:lstStyle/>
          <a:p>
            <a:pPr marL="0" indent="0">
              <a:lnSpc>
                <a:spcPct val="110000"/>
              </a:lnSpc>
              <a:buNone/>
            </a:pPr>
            <a:r>
              <a:rPr lang="en-US" sz="1600">
                <a:latin typeface="Times New Roman" panose="02020603050405020304" pitchFamily="18" charset="0"/>
                <a:cs typeface="Times New Roman" panose="02020603050405020304" pitchFamily="18" charset="0"/>
              </a:rPr>
              <a:t>While RAG provides significant advantages, there are areas where enhancements can further optimize its performance.</a:t>
            </a:r>
          </a:p>
          <a:p>
            <a:pPr marL="0" indent="0">
              <a:lnSpc>
                <a:spcPct val="110000"/>
              </a:lnSpc>
              <a:buNone/>
            </a:pPr>
            <a:r>
              <a:rPr lang="en-US" sz="1600">
                <a:latin typeface="Times New Roman" panose="02020603050405020304" pitchFamily="18" charset="0"/>
                <a:cs typeface="Times New Roman" panose="02020603050405020304" pitchFamily="18" charset="0"/>
              </a:rPr>
              <a:t>🔹 </a:t>
            </a:r>
            <a:r>
              <a:rPr lang="en-US" sz="1600" b="1">
                <a:latin typeface="Times New Roman" panose="02020603050405020304" pitchFamily="18" charset="0"/>
                <a:cs typeface="Times New Roman" panose="02020603050405020304" pitchFamily="18" charset="0"/>
              </a:rPr>
              <a:t>Knowledge Graph Integration</a:t>
            </a:r>
            <a:r>
              <a:rPr lang="en-US" sz="1600">
                <a:latin typeface="Times New Roman" panose="02020603050405020304" pitchFamily="18" charset="0"/>
                <a:cs typeface="Times New Roman" panose="02020603050405020304" pitchFamily="18" charset="0"/>
              </a:rPr>
              <a:t> → Enhancing retrieval efficiency by </a:t>
            </a:r>
            <a:r>
              <a:rPr lang="en-US" sz="1600" b="1">
                <a:latin typeface="Times New Roman" panose="02020603050405020304" pitchFamily="18" charset="0"/>
                <a:cs typeface="Times New Roman" panose="02020603050405020304" pitchFamily="18" charset="0"/>
              </a:rPr>
              <a:t>linking semantically related concepts</a:t>
            </a:r>
            <a:r>
              <a:rPr lang="en-US" sz="1600">
                <a:latin typeface="Times New Roman" panose="02020603050405020304" pitchFamily="18" charset="0"/>
                <a:cs typeface="Times New Roman" panose="02020603050405020304" pitchFamily="18" charset="0"/>
              </a:rPr>
              <a:t>.</a:t>
            </a:r>
            <a:br>
              <a:rPr lang="en-US" sz="1600">
                <a:latin typeface="Times New Roman" panose="02020603050405020304" pitchFamily="18" charset="0"/>
                <a:cs typeface="Times New Roman" panose="02020603050405020304" pitchFamily="18" charset="0"/>
              </a:rPr>
            </a:br>
            <a:r>
              <a:rPr lang="en-US" sz="1600">
                <a:latin typeface="Times New Roman" panose="02020603050405020304" pitchFamily="18" charset="0"/>
                <a:cs typeface="Times New Roman" panose="02020603050405020304" pitchFamily="18" charset="0"/>
              </a:rPr>
              <a:t>🔹 </a:t>
            </a:r>
            <a:r>
              <a:rPr lang="en-US" sz="1600" b="1">
                <a:latin typeface="Times New Roman" panose="02020603050405020304" pitchFamily="18" charset="0"/>
                <a:cs typeface="Times New Roman" panose="02020603050405020304" pitchFamily="18" charset="0"/>
              </a:rPr>
              <a:t>Faster Indexing for Large Databases</a:t>
            </a:r>
            <a:r>
              <a:rPr lang="en-US" sz="1600">
                <a:latin typeface="Times New Roman" panose="02020603050405020304" pitchFamily="18" charset="0"/>
                <a:cs typeface="Times New Roman" panose="02020603050405020304" pitchFamily="18" charset="0"/>
              </a:rPr>
              <a:t> → Implementing </a:t>
            </a:r>
            <a:r>
              <a:rPr lang="en-US" sz="1600" b="1">
                <a:latin typeface="Times New Roman" panose="02020603050405020304" pitchFamily="18" charset="0"/>
                <a:cs typeface="Times New Roman" panose="02020603050405020304" pitchFamily="18" charset="0"/>
              </a:rPr>
              <a:t>vector compression techniques</a:t>
            </a:r>
            <a:r>
              <a:rPr lang="en-US" sz="1600">
                <a:latin typeface="Times New Roman" panose="02020603050405020304" pitchFamily="18" charset="0"/>
                <a:cs typeface="Times New Roman" panose="02020603050405020304" pitchFamily="18" charset="0"/>
              </a:rPr>
              <a:t> to improve retrieval speeds.</a:t>
            </a:r>
            <a:br>
              <a:rPr lang="en-US" sz="1600">
                <a:latin typeface="Times New Roman" panose="02020603050405020304" pitchFamily="18" charset="0"/>
                <a:cs typeface="Times New Roman" panose="02020603050405020304" pitchFamily="18" charset="0"/>
              </a:rPr>
            </a:br>
            <a:r>
              <a:rPr lang="en-US" sz="1600">
                <a:latin typeface="Times New Roman" panose="02020603050405020304" pitchFamily="18" charset="0"/>
                <a:cs typeface="Times New Roman" panose="02020603050405020304" pitchFamily="18" charset="0"/>
              </a:rPr>
              <a:t>🔹 </a:t>
            </a:r>
            <a:r>
              <a:rPr lang="en-US" sz="1600" b="1">
                <a:latin typeface="Times New Roman" panose="02020603050405020304" pitchFamily="18" charset="0"/>
                <a:cs typeface="Times New Roman" panose="02020603050405020304" pitchFamily="18" charset="0"/>
              </a:rPr>
              <a:t>User Feedback Mechanisms</a:t>
            </a:r>
            <a:r>
              <a:rPr lang="en-US" sz="1600">
                <a:latin typeface="Times New Roman" panose="02020603050405020304" pitchFamily="18" charset="0"/>
                <a:cs typeface="Times New Roman" panose="02020603050405020304" pitchFamily="18" charset="0"/>
              </a:rPr>
              <a:t> → Allowing </a:t>
            </a:r>
            <a:r>
              <a:rPr lang="en-US" sz="1600" b="1">
                <a:latin typeface="Times New Roman" panose="02020603050405020304" pitchFamily="18" charset="0"/>
                <a:cs typeface="Times New Roman" panose="02020603050405020304" pitchFamily="18" charset="0"/>
              </a:rPr>
              <a:t>human verification and ranking of retrieved results</a:t>
            </a:r>
            <a:r>
              <a:rPr lang="en-US" sz="1600">
                <a:latin typeface="Times New Roman" panose="02020603050405020304" pitchFamily="18" charset="0"/>
                <a:cs typeface="Times New Roman" panose="02020603050405020304" pitchFamily="18" charset="0"/>
              </a:rPr>
              <a:t> to improve RAG accuracy.</a:t>
            </a:r>
          </a:p>
          <a:p>
            <a:pPr marL="0" indent="0">
              <a:lnSpc>
                <a:spcPct val="110000"/>
              </a:lnSpc>
              <a:buNone/>
            </a:pPr>
            <a:r>
              <a:rPr lang="en-US" sz="1600">
                <a:latin typeface="Times New Roman" panose="02020603050405020304" pitchFamily="18" charset="0"/>
                <a:cs typeface="Times New Roman" panose="02020603050405020304" pitchFamily="18" charset="0"/>
              </a:rPr>
              <a:t>📌 </a:t>
            </a:r>
            <a:r>
              <a:rPr lang="en-US" sz="1600" b="1">
                <a:latin typeface="Times New Roman" panose="02020603050405020304" pitchFamily="18" charset="0"/>
                <a:cs typeface="Times New Roman" panose="02020603050405020304" pitchFamily="18" charset="0"/>
              </a:rPr>
              <a:t>Example:</a:t>
            </a:r>
            <a:endParaRPr lang="en-US" sz="1600">
              <a:latin typeface="Times New Roman" panose="02020603050405020304" pitchFamily="18" charset="0"/>
              <a:cs typeface="Times New Roman" panose="02020603050405020304" pitchFamily="18" charset="0"/>
            </a:endParaRPr>
          </a:p>
          <a:p>
            <a:pPr>
              <a:lnSpc>
                <a:spcPct val="110000"/>
              </a:lnSpc>
              <a:buFont typeface="Arial" panose="020B0604020202020204" pitchFamily="34" charset="0"/>
              <a:buChar char="•"/>
            </a:pPr>
            <a:r>
              <a:rPr lang="en-US" sz="1600">
                <a:latin typeface="Times New Roman" panose="02020603050405020304" pitchFamily="18" charset="0"/>
                <a:cs typeface="Times New Roman" panose="02020603050405020304" pitchFamily="18" charset="0"/>
              </a:rPr>
              <a:t>Current RAG implementations might take </a:t>
            </a:r>
            <a:r>
              <a:rPr lang="en-US" sz="1600" b="1">
                <a:latin typeface="Times New Roman" panose="02020603050405020304" pitchFamily="18" charset="0"/>
                <a:cs typeface="Times New Roman" panose="02020603050405020304" pitchFamily="18" charset="0"/>
              </a:rPr>
              <a:t>longer response times</a:t>
            </a:r>
            <a:r>
              <a:rPr lang="en-US" sz="1600">
                <a:latin typeface="Times New Roman" panose="02020603050405020304" pitchFamily="18" charset="0"/>
                <a:cs typeface="Times New Roman" panose="02020603050405020304" pitchFamily="18" charset="0"/>
              </a:rPr>
              <a:t> due to heavy retrieval computations. Optimizing indexing techniques can </a:t>
            </a:r>
            <a:r>
              <a:rPr lang="en-US" sz="1600" b="1">
                <a:latin typeface="Times New Roman" panose="02020603050405020304" pitchFamily="18" charset="0"/>
                <a:cs typeface="Times New Roman" panose="02020603050405020304" pitchFamily="18" charset="0"/>
              </a:rPr>
              <a:t>speed up retrieval while maintaining accuracy</a:t>
            </a:r>
            <a:r>
              <a:rPr lang="en-US" sz="1600">
                <a:latin typeface="Times New Roman" panose="02020603050405020304" pitchFamily="18" charset="0"/>
                <a:cs typeface="Times New Roman" panose="02020603050405020304" pitchFamily="18" charset="0"/>
              </a:rPr>
              <a:t>.</a:t>
            </a:r>
          </a:p>
          <a:p>
            <a:pPr>
              <a:lnSpc>
                <a:spcPct val="110000"/>
              </a:lnSpc>
            </a:pPr>
            <a:endParaRPr lang="en-US" sz="1600"/>
          </a:p>
        </p:txBody>
      </p:sp>
      <p:cxnSp>
        <p:nvCxnSpPr>
          <p:cNvPr id="30" name="Straight Connector 29">
            <a:extLst>
              <a:ext uri="{FF2B5EF4-FFF2-40B4-BE49-F238E27FC236}">
                <a16:creationId xmlns:a16="http://schemas.microsoft.com/office/drawing/2014/main" id="{9A3EDAAA-869E-4AA2-A7CE-BF2C02596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718"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773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746256-DA81-1670-8C8E-6AE0C97F38C6}"/>
              </a:ext>
            </a:extLst>
          </p:cNvPr>
          <p:cNvPicPr>
            <a:picLocks noChangeAspect="1"/>
          </p:cNvPicPr>
          <p:nvPr/>
        </p:nvPicPr>
        <p:blipFill>
          <a:blip r:embed="rId2"/>
          <a:srcRect l="2070" r="50646" b="-1"/>
          <a:stretch/>
        </p:blipFill>
        <p:spPr>
          <a:xfrm>
            <a:off x="20" y="10"/>
            <a:ext cx="4857871" cy="6857990"/>
          </a:xfrm>
          <a:prstGeom prst="rect">
            <a:avLst/>
          </a:prstGeom>
        </p:spPr>
      </p:pic>
      <p:cxnSp>
        <p:nvCxnSpPr>
          <p:cNvPr id="11" name="Straight Connector 10">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497286-736F-264B-658F-A4EDB2B4D0A4}"/>
              </a:ext>
            </a:extLst>
          </p:cNvPr>
          <p:cNvSpPr>
            <a:spLocks noGrp="1"/>
          </p:cNvSpPr>
          <p:nvPr>
            <p:ph type="title"/>
          </p:nvPr>
        </p:nvSpPr>
        <p:spPr>
          <a:xfrm>
            <a:off x="5496821" y="1371600"/>
            <a:ext cx="6034187" cy="1097280"/>
          </a:xfrm>
        </p:spPr>
        <p:txBody>
          <a:bodyPr>
            <a:normAutofit/>
          </a:bodyPr>
          <a:lstStyle/>
          <a:p>
            <a:pPr>
              <a:lnSpc>
                <a:spcPct val="90000"/>
              </a:lnSpc>
            </a:pPr>
            <a:r>
              <a:rPr lang="en-US" sz="3400" b="1"/>
              <a:t>Future Directions</a:t>
            </a:r>
            <a:br>
              <a:rPr lang="en-US" sz="3400" b="1"/>
            </a:br>
            <a:endParaRPr lang="en-US" sz="3400"/>
          </a:p>
        </p:txBody>
      </p:sp>
      <p:sp>
        <p:nvSpPr>
          <p:cNvPr id="3" name="Content Placeholder 2">
            <a:extLst>
              <a:ext uri="{FF2B5EF4-FFF2-40B4-BE49-F238E27FC236}">
                <a16:creationId xmlns:a16="http://schemas.microsoft.com/office/drawing/2014/main" id="{CE966BBD-C5AB-08C4-1DF2-90DAC4395E4A}"/>
              </a:ext>
            </a:extLst>
          </p:cNvPr>
          <p:cNvSpPr>
            <a:spLocks noGrp="1"/>
          </p:cNvSpPr>
          <p:nvPr>
            <p:ph idx="1"/>
          </p:nvPr>
        </p:nvSpPr>
        <p:spPr>
          <a:xfrm>
            <a:off x="5496821" y="2633236"/>
            <a:ext cx="6034187" cy="3664687"/>
          </a:xfrm>
        </p:spPr>
        <p:txBody>
          <a:bodyPr>
            <a:normAutofit/>
          </a:bodyPr>
          <a:lstStyle/>
          <a:p>
            <a:pPr>
              <a:lnSpc>
                <a:spcPct val="110000"/>
              </a:lnSpc>
            </a:pPr>
            <a:r>
              <a:rPr lang="en-US" sz="1900"/>
              <a:t>🔹 </a:t>
            </a:r>
            <a:r>
              <a:rPr lang="en-US" sz="1900" b="1"/>
              <a:t>Live Web Search Integration</a:t>
            </a:r>
            <a:r>
              <a:rPr lang="en-US" sz="1900"/>
              <a:t> → Allows models to </a:t>
            </a:r>
            <a:r>
              <a:rPr lang="en-US" sz="1900" b="1"/>
              <a:t>search the internet dynamically</a:t>
            </a:r>
            <a:r>
              <a:rPr lang="en-US" sz="1900"/>
              <a:t>.</a:t>
            </a:r>
            <a:br>
              <a:rPr lang="en-US" sz="1900"/>
            </a:br>
            <a:r>
              <a:rPr lang="en-US" sz="1900"/>
              <a:t>🔹 </a:t>
            </a:r>
            <a:r>
              <a:rPr lang="en-US" sz="1900" b="1"/>
              <a:t>Multimodal RAG (Text + Images + Videos)</a:t>
            </a:r>
            <a:r>
              <a:rPr lang="en-US" sz="1900"/>
              <a:t> → Enhancing AI capabilities beyond text retrieval.</a:t>
            </a:r>
          </a:p>
          <a:p>
            <a:pPr>
              <a:lnSpc>
                <a:spcPct val="110000"/>
              </a:lnSpc>
            </a:pPr>
            <a:r>
              <a:rPr lang="en-US" sz="1900" b="1"/>
              <a:t>Example:</a:t>
            </a:r>
            <a:endParaRPr lang="en-US" sz="1900"/>
          </a:p>
          <a:p>
            <a:pPr>
              <a:lnSpc>
                <a:spcPct val="110000"/>
              </a:lnSpc>
              <a:buFont typeface="Arial" panose="020B0604020202020204" pitchFamily="34" charset="0"/>
              <a:buChar char="•"/>
            </a:pPr>
            <a:r>
              <a:rPr lang="en-US" sz="1900"/>
              <a:t>A </a:t>
            </a:r>
            <a:r>
              <a:rPr lang="en-US" sz="1900" b="1"/>
              <a:t>financial AI assistant</a:t>
            </a:r>
            <a:r>
              <a:rPr lang="en-US" sz="1900"/>
              <a:t> can fetch </a:t>
            </a:r>
            <a:r>
              <a:rPr lang="en-US" sz="1900" b="1"/>
              <a:t>charts and video insights</a:t>
            </a:r>
            <a:r>
              <a:rPr lang="en-US" sz="1900"/>
              <a:t> along with text-based explanations.</a:t>
            </a:r>
          </a:p>
          <a:p>
            <a:pPr>
              <a:lnSpc>
                <a:spcPct val="110000"/>
              </a:lnSpc>
              <a:buFont typeface="Arial" panose="020B0604020202020204" pitchFamily="34" charset="0"/>
              <a:buChar char="•"/>
            </a:pPr>
            <a:r>
              <a:rPr lang="en-US" sz="1900"/>
              <a:t>A </a:t>
            </a:r>
            <a:r>
              <a:rPr lang="en-US" sz="1900" b="1"/>
              <a:t>medical AI system</a:t>
            </a:r>
            <a:r>
              <a:rPr lang="en-US" sz="1900"/>
              <a:t> can retrieve </a:t>
            </a:r>
            <a:r>
              <a:rPr lang="en-US" sz="1900" b="1"/>
              <a:t>X-ray images, research papers, and clinical notes</a:t>
            </a:r>
            <a:r>
              <a:rPr lang="en-US" sz="1900"/>
              <a:t> for more </a:t>
            </a:r>
            <a:r>
              <a:rPr lang="en-US" sz="1900" b="1"/>
              <a:t>comprehensive analysis</a:t>
            </a:r>
            <a:r>
              <a:rPr lang="en-US" sz="1900"/>
              <a:t>.</a:t>
            </a:r>
          </a:p>
          <a:p>
            <a:pPr>
              <a:lnSpc>
                <a:spcPct val="110000"/>
              </a:lnSpc>
            </a:pPr>
            <a:endParaRPr lang="en-US" sz="1900"/>
          </a:p>
          <a:p>
            <a:pPr>
              <a:lnSpc>
                <a:spcPct val="110000"/>
              </a:lnSpc>
            </a:pPr>
            <a:endParaRPr lang="en-US" sz="1900"/>
          </a:p>
        </p:txBody>
      </p:sp>
    </p:spTree>
    <p:extLst>
      <p:ext uri="{BB962C8B-B14F-4D97-AF65-F5344CB8AC3E}">
        <p14:creationId xmlns:p14="http://schemas.microsoft.com/office/powerpoint/2010/main" val="2508379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descr="Escalators">
            <a:extLst>
              <a:ext uri="{FF2B5EF4-FFF2-40B4-BE49-F238E27FC236}">
                <a16:creationId xmlns:a16="http://schemas.microsoft.com/office/drawing/2014/main" id="{3948150A-3F94-A63D-1FD0-9BC867A0E672}"/>
              </a:ext>
            </a:extLst>
          </p:cNvPr>
          <p:cNvPicPr>
            <a:picLocks noChangeAspect="1"/>
          </p:cNvPicPr>
          <p:nvPr/>
        </p:nvPicPr>
        <p:blipFill>
          <a:blip r:embed="rId2"/>
          <a:srcRect l="25733" r="24270" b="-1"/>
          <a:stretch/>
        </p:blipFill>
        <p:spPr>
          <a:xfrm>
            <a:off x="7345680" y="10"/>
            <a:ext cx="4846320" cy="6857990"/>
          </a:xfrm>
          <a:prstGeom prst="rect">
            <a:avLst/>
          </a:prstGeom>
        </p:spPr>
      </p:pic>
      <p:sp>
        <p:nvSpPr>
          <p:cNvPr id="2" name="Title 1">
            <a:extLst>
              <a:ext uri="{FF2B5EF4-FFF2-40B4-BE49-F238E27FC236}">
                <a16:creationId xmlns:a16="http://schemas.microsoft.com/office/drawing/2014/main" id="{71849524-1008-D613-0F31-FC06D169EDC4}"/>
              </a:ext>
            </a:extLst>
          </p:cNvPr>
          <p:cNvSpPr>
            <a:spLocks noGrp="1"/>
          </p:cNvSpPr>
          <p:nvPr>
            <p:ph type="title"/>
          </p:nvPr>
        </p:nvSpPr>
        <p:spPr>
          <a:xfrm>
            <a:off x="640080" y="1371600"/>
            <a:ext cx="5852160" cy="631765"/>
          </a:xfrm>
        </p:spPr>
        <p:txBody>
          <a:bodyPr anchor="t">
            <a:normAutofit fontScale="90000"/>
          </a:bodyPr>
          <a:lstStyle/>
          <a:p>
            <a:pPr>
              <a:lnSpc>
                <a:spcPct val="90000"/>
              </a:lnSpc>
            </a:pPr>
            <a:r>
              <a:rPr lang="en-US" sz="3400" b="1" dirty="0"/>
              <a:t>Conclusion</a:t>
            </a:r>
            <a:br>
              <a:rPr lang="en-US" sz="3400" b="1" dirty="0"/>
            </a:br>
            <a:endParaRPr lang="en-US" sz="3400" dirty="0"/>
          </a:p>
        </p:txBody>
      </p:sp>
      <p:sp>
        <p:nvSpPr>
          <p:cNvPr id="3" name="Content Placeholder 2">
            <a:extLst>
              <a:ext uri="{FF2B5EF4-FFF2-40B4-BE49-F238E27FC236}">
                <a16:creationId xmlns:a16="http://schemas.microsoft.com/office/drawing/2014/main" id="{D1F40976-DE74-37EE-862F-62FCEB20F2EE}"/>
              </a:ext>
            </a:extLst>
          </p:cNvPr>
          <p:cNvSpPr>
            <a:spLocks noGrp="1"/>
          </p:cNvSpPr>
          <p:nvPr>
            <p:ph idx="1"/>
          </p:nvPr>
        </p:nvSpPr>
        <p:spPr>
          <a:xfrm>
            <a:off x="640080" y="2633236"/>
            <a:ext cx="5852160" cy="3664685"/>
          </a:xfrm>
        </p:spPr>
        <p:txBody>
          <a:bodyPr>
            <a:normAutofit/>
          </a:bodyPr>
          <a:lstStyle/>
          <a:p>
            <a:pPr>
              <a:lnSpc>
                <a:spcPct val="110000"/>
              </a:lnSpc>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Brings AI closer to real-time factual knowledge</a:t>
            </a:r>
            <a:r>
              <a:rPr lang="en-US" sz="1400" dirty="0">
                <a:latin typeface="Times New Roman" panose="02020603050405020304" pitchFamily="18" charset="0"/>
                <a:cs typeface="Times New Roman" panose="02020603050405020304" pitchFamily="18" charset="0"/>
              </a:rPr>
              <a:t> by integrating retrieval and generation.</a:t>
            </a:r>
          </a:p>
          <a:p>
            <a:pPr>
              <a:lnSpc>
                <a:spcPct val="110000"/>
              </a:lnSpc>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RAG bridges retrieval &amp; generation</a:t>
            </a:r>
            <a:r>
              <a:rPr lang="en-US" sz="1400" dirty="0">
                <a:latin typeface="Times New Roman" panose="02020603050405020304" pitchFamily="18" charset="0"/>
                <a:cs typeface="Times New Roman" panose="02020603050405020304" pitchFamily="18" charset="0"/>
              </a:rPr>
              <a:t>, combining </a:t>
            </a:r>
            <a:r>
              <a:rPr lang="en-US" sz="1400" b="1" dirty="0">
                <a:latin typeface="Times New Roman" panose="02020603050405020304" pitchFamily="18" charset="0"/>
                <a:cs typeface="Times New Roman" panose="02020603050405020304" pitchFamily="18" charset="0"/>
              </a:rPr>
              <a:t>real-time knowledge retrieval with AI-powered text generation</a:t>
            </a:r>
            <a:r>
              <a:rPr lang="en-US" sz="1400" dirty="0">
                <a:latin typeface="Times New Roman" panose="02020603050405020304" pitchFamily="18" charset="0"/>
                <a:cs typeface="Times New Roman" panose="02020603050405020304" pitchFamily="18" charset="0"/>
              </a:rPr>
              <a:t> for more </a:t>
            </a:r>
            <a:r>
              <a:rPr lang="en-US" sz="1400" b="1" dirty="0">
                <a:latin typeface="Times New Roman" panose="02020603050405020304" pitchFamily="18" charset="0"/>
                <a:cs typeface="Times New Roman" panose="02020603050405020304" pitchFamily="18" charset="0"/>
              </a:rPr>
              <a:t>accurate and verifiable</a:t>
            </a:r>
            <a:r>
              <a:rPr lang="en-US" sz="1400" dirty="0">
                <a:latin typeface="Times New Roman" panose="02020603050405020304" pitchFamily="18" charset="0"/>
                <a:cs typeface="Times New Roman" panose="02020603050405020304" pitchFamily="18" charset="0"/>
              </a:rPr>
              <a:t> responses.</a:t>
            </a:r>
          </a:p>
          <a:p>
            <a:pPr>
              <a:lnSpc>
                <a:spcPct val="110000"/>
              </a:lnSpc>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Scalable, updatable, and adaptable</a:t>
            </a:r>
            <a:r>
              <a:rPr lang="en-US" sz="1400" dirty="0">
                <a:latin typeface="Times New Roman" panose="02020603050405020304" pitchFamily="18" charset="0"/>
                <a:cs typeface="Times New Roman" panose="02020603050405020304" pitchFamily="18" charset="0"/>
              </a:rPr>
              <a:t> across multiple industries, including </a:t>
            </a:r>
            <a:r>
              <a:rPr lang="en-US" sz="1400" b="1" dirty="0">
                <a:latin typeface="Times New Roman" panose="02020603050405020304" pitchFamily="18" charset="0"/>
                <a:cs typeface="Times New Roman" panose="02020603050405020304" pitchFamily="18" charset="0"/>
              </a:rPr>
              <a:t>healthcare, finance, legal, and enterprise AI assistants</a:t>
            </a:r>
            <a:r>
              <a:rPr lang="en-US" sz="1400" dirty="0">
                <a:latin typeface="Times New Roman" panose="02020603050405020304" pitchFamily="18" charset="0"/>
                <a:cs typeface="Times New Roman" panose="02020603050405020304" pitchFamily="18" charset="0"/>
              </a:rPr>
              <a:t>.</a:t>
            </a:r>
          </a:p>
          <a:p>
            <a:pPr>
              <a:lnSpc>
                <a:spcPct val="110000"/>
              </a:lnSpc>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Redefines knowledge-intensive AI applications</a:t>
            </a:r>
            <a:r>
              <a:rPr lang="en-US" sz="1400" dirty="0">
                <a:latin typeface="Times New Roman" panose="02020603050405020304" pitchFamily="18" charset="0"/>
                <a:cs typeface="Times New Roman" panose="02020603050405020304" pitchFamily="18" charset="0"/>
              </a:rPr>
              <a:t> by reducing hallucinations and improving traceability.</a:t>
            </a:r>
          </a:p>
          <a:p>
            <a:pPr>
              <a:lnSpc>
                <a:spcPct val="110000"/>
              </a:lnSpc>
              <a:buFont typeface="Wingdings" panose="05000000000000000000" pitchFamily="2" charset="2"/>
              <a:buChar char="Ø"/>
            </a:pPr>
            <a:r>
              <a:rPr lang="en-US" sz="1400" b="1" dirty="0">
                <a:latin typeface="Times New Roman" panose="02020603050405020304" pitchFamily="18" charset="0"/>
                <a:cs typeface="Times New Roman" panose="02020603050405020304" pitchFamily="18" charset="0"/>
              </a:rPr>
              <a:t>Future-ready AI architecture</a:t>
            </a:r>
            <a:r>
              <a:rPr lang="en-US" sz="1400" dirty="0">
                <a:latin typeface="Times New Roman" panose="02020603050405020304" pitchFamily="18" charset="0"/>
                <a:cs typeface="Times New Roman" panose="02020603050405020304" pitchFamily="18" charset="0"/>
              </a:rPr>
              <a:t> with potential for </a:t>
            </a:r>
            <a:r>
              <a:rPr lang="en-US" sz="1400" b="1" dirty="0">
                <a:latin typeface="Times New Roman" panose="02020603050405020304" pitchFamily="18" charset="0"/>
                <a:cs typeface="Times New Roman" panose="02020603050405020304" pitchFamily="18" charset="0"/>
              </a:rPr>
              <a:t>live web integration, multimodal retrieval, and improved efficiency</a:t>
            </a:r>
            <a:r>
              <a:rPr lang="en-US" sz="1400" dirty="0">
                <a:latin typeface="Times New Roman" panose="02020603050405020304" pitchFamily="18" charset="0"/>
                <a:cs typeface="Times New Roman" panose="02020603050405020304" pitchFamily="18" charset="0"/>
              </a:rPr>
              <a:t>.</a:t>
            </a:r>
            <a:br>
              <a:rPr lang="en-US" sz="1400" dirty="0"/>
            </a:br>
            <a:endParaRPr lang="en-US" sz="1400" dirty="0"/>
          </a:p>
          <a:p>
            <a:pPr>
              <a:lnSpc>
                <a:spcPct val="110000"/>
              </a:lnSpc>
            </a:pPr>
            <a:endParaRPr lang="en-US" sz="1400" dirty="0"/>
          </a:p>
        </p:txBody>
      </p:sp>
    </p:spTree>
    <p:extLst>
      <p:ext uri="{BB962C8B-B14F-4D97-AF65-F5344CB8AC3E}">
        <p14:creationId xmlns:p14="http://schemas.microsoft.com/office/powerpoint/2010/main" val="568749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a:extLst>
              <a:ext uri="{FF2B5EF4-FFF2-40B4-BE49-F238E27FC236}">
                <a16:creationId xmlns:a16="http://schemas.microsoft.com/office/drawing/2014/main" id="{64B5D439-B54C-DF64-B402-B10F96873F38}"/>
              </a:ext>
            </a:extLst>
          </p:cNvPr>
          <p:cNvPicPr>
            <a:picLocks noChangeAspect="1"/>
          </p:cNvPicPr>
          <p:nvPr/>
        </p:nvPicPr>
        <p:blipFill>
          <a:blip r:embed="rId2"/>
          <a:srcRect l="48526" r="8973"/>
          <a:stretch/>
        </p:blipFill>
        <p:spPr>
          <a:xfrm>
            <a:off x="20" y="-19307"/>
            <a:ext cx="4857871" cy="6857990"/>
          </a:xfrm>
          <a:prstGeom prst="rect">
            <a:avLst/>
          </a:prstGeom>
        </p:spPr>
      </p:pic>
      <p:cxnSp>
        <p:nvCxnSpPr>
          <p:cNvPr id="11" name="Straight Connector 10">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F5C39A5-230E-2081-8394-9E54746B8F29}"/>
              </a:ext>
            </a:extLst>
          </p:cNvPr>
          <p:cNvSpPr>
            <a:spLocks noGrp="1"/>
          </p:cNvSpPr>
          <p:nvPr>
            <p:ph type="title"/>
          </p:nvPr>
        </p:nvSpPr>
        <p:spPr>
          <a:xfrm>
            <a:off x="5496821" y="1371600"/>
            <a:ext cx="6034187" cy="1097280"/>
          </a:xfrm>
        </p:spPr>
        <p:txBody>
          <a:bodyPr>
            <a:normAutofit/>
          </a:bodyPr>
          <a:lstStyle/>
          <a:p>
            <a:r>
              <a:rPr lang="en-US"/>
              <a:t>References</a:t>
            </a:r>
            <a:endParaRPr lang="en-US" dirty="0"/>
          </a:p>
        </p:txBody>
      </p:sp>
      <p:sp>
        <p:nvSpPr>
          <p:cNvPr id="3" name="Content Placeholder 2">
            <a:extLst>
              <a:ext uri="{FF2B5EF4-FFF2-40B4-BE49-F238E27FC236}">
                <a16:creationId xmlns:a16="http://schemas.microsoft.com/office/drawing/2014/main" id="{5629C0A4-98C4-279A-810D-AD88857107A9}"/>
              </a:ext>
            </a:extLst>
          </p:cNvPr>
          <p:cNvSpPr>
            <a:spLocks noGrp="1"/>
          </p:cNvSpPr>
          <p:nvPr>
            <p:ph idx="1"/>
          </p:nvPr>
        </p:nvSpPr>
        <p:spPr>
          <a:xfrm>
            <a:off x="5307497" y="2062012"/>
            <a:ext cx="6223512" cy="4235912"/>
          </a:xfrm>
        </p:spPr>
        <p:txBody>
          <a:bodyPr>
            <a:normAutofit/>
          </a:bodyPr>
          <a:lstStyle/>
          <a:p>
            <a:pPr>
              <a:lnSpc>
                <a:spcPct val="110000"/>
              </a:lnSpc>
              <a:buFont typeface="Wingdings" panose="05000000000000000000" pitchFamily="2" charset="2"/>
              <a:buChar char="q"/>
            </a:pPr>
            <a:r>
              <a:rPr lang="en-US" sz="1200" b="1"/>
              <a:t>Enhancing Retrieval-Augmented Generation: A Study of Best Practices“: </a:t>
            </a:r>
            <a:r>
              <a:rPr lang="en-US" sz="1200">
                <a:hlinkClick r:id="rId3" action="ppaction://hlinksldjump"/>
              </a:rPr>
              <a:t>https://arxiv.org/abs/2501.07391</a:t>
            </a:r>
            <a:endParaRPr lang="en-US" sz="1200"/>
          </a:p>
          <a:p>
            <a:pPr>
              <a:lnSpc>
                <a:spcPct val="110000"/>
              </a:lnSpc>
              <a:buFont typeface="Wingdings" panose="05000000000000000000" pitchFamily="2" charset="2"/>
              <a:buChar char="q"/>
            </a:pPr>
            <a:r>
              <a:rPr lang="en-US" sz="1200" b="1"/>
              <a:t>" A Comprehensive Survey of Retrieval-Augmented Generation (RAG): Evolution, Current Landscape and Future Directions : </a:t>
            </a:r>
            <a:r>
              <a:rPr lang="en-US" sz="1200">
                <a:hlinkClick r:id="rId4"/>
              </a:rPr>
              <a:t>https://arxiv.org/abs/2410.12837</a:t>
            </a:r>
            <a:endParaRPr lang="en-US" sz="1200"/>
          </a:p>
          <a:p>
            <a:pPr>
              <a:lnSpc>
                <a:spcPct val="110000"/>
              </a:lnSpc>
              <a:buFont typeface="Wingdings" panose="05000000000000000000" pitchFamily="2" charset="2"/>
              <a:buChar char="q"/>
            </a:pPr>
            <a:r>
              <a:rPr lang="en-US" sz="1200" b="1"/>
              <a:t>"Searching for Best Practices in Retrieval-Augmented Generation“: </a:t>
            </a:r>
            <a:r>
              <a:rPr lang="en-US" sz="1200">
                <a:hlinkClick r:id="rId5"/>
              </a:rPr>
              <a:t>https://arxiv.org/abs/2407.01219</a:t>
            </a:r>
            <a:endParaRPr lang="en-US" sz="1200"/>
          </a:p>
          <a:p>
            <a:pPr>
              <a:lnSpc>
                <a:spcPct val="110000"/>
              </a:lnSpc>
              <a:buFont typeface="Wingdings" panose="05000000000000000000" pitchFamily="2" charset="2"/>
              <a:buChar char="q"/>
            </a:pPr>
            <a:r>
              <a:rPr lang="en-US" sz="1200" b="1"/>
              <a:t>Active Retrieval Augmented Generation : </a:t>
            </a:r>
            <a:r>
              <a:rPr lang="en-US" sz="1200">
                <a:hlinkClick r:id="rId6"/>
              </a:rPr>
              <a:t>https://arxiv.org/abs/2305.06983</a:t>
            </a:r>
            <a:endParaRPr lang="en-US" sz="1200"/>
          </a:p>
          <a:p>
            <a:pPr>
              <a:lnSpc>
                <a:spcPct val="110000"/>
              </a:lnSpc>
              <a:buFont typeface="Wingdings" panose="05000000000000000000" pitchFamily="2" charset="2"/>
              <a:buChar char="q"/>
            </a:pPr>
            <a:r>
              <a:rPr lang="en-US" sz="1200" b="1"/>
              <a:t>Collaborative Retrieval-Augmented Generation</a:t>
            </a:r>
            <a:r>
              <a:rPr lang="en-US" sz="1200"/>
              <a:t>: </a:t>
            </a:r>
            <a:r>
              <a:rPr lang="en-US" sz="1200">
                <a:hlinkClick r:id="rId7"/>
              </a:rPr>
              <a:t>https://arxiv.org/abs/2405.13002</a:t>
            </a:r>
            <a:endParaRPr lang="en-US" sz="1200"/>
          </a:p>
          <a:p>
            <a:pPr>
              <a:lnSpc>
                <a:spcPct val="110000"/>
              </a:lnSpc>
              <a:buFont typeface="Wingdings" panose="05000000000000000000" pitchFamily="2" charset="2"/>
              <a:buChar char="q"/>
            </a:pPr>
            <a:r>
              <a:rPr lang="en-US" sz="1200"/>
              <a:t>"Lift Yourself Up: Retrieval-Augmented Text Generation with Self Memory“: </a:t>
            </a:r>
            <a:r>
              <a:rPr lang="en-US" sz="1200">
                <a:hlinkClick r:id="rId8"/>
              </a:rPr>
              <a:t>https://arxiv.org/abs/2305.02437</a:t>
            </a:r>
            <a:endParaRPr lang="en-US" sz="1200"/>
          </a:p>
          <a:p>
            <a:pPr>
              <a:lnSpc>
                <a:spcPct val="110000"/>
              </a:lnSpc>
              <a:buFont typeface="Wingdings" panose="05000000000000000000" pitchFamily="2" charset="2"/>
              <a:buChar char="q"/>
            </a:pPr>
            <a:r>
              <a:rPr lang="en-US" sz="1200" b="1"/>
              <a:t>"Retrieval-Augmented Generation“ &amp; "Prompt Engineering“  </a:t>
            </a:r>
            <a:r>
              <a:rPr lang="en-US" sz="1200" b="1" i="1"/>
              <a:t>Source :Wikipedia</a:t>
            </a:r>
          </a:p>
          <a:p>
            <a:pPr>
              <a:lnSpc>
                <a:spcPct val="110000"/>
              </a:lnSpc>
              <a:buFont typeface="Wingdings" panose="05000000000000000000" pitchFamily="2" charset="2"/>
              <a:buChar char="q"/>
            </a:pPr>
            <a:r>
              <a:rPr lang="en-US" sz="1200" b="1"/>
              <a:t>“RAG Explained: A Comprehensive Guide to Mastering Retrieval-Augmented Generation“ : Source: Towards AI</a:t>
            </a:r>
          </a:p>
          <a:p>
            <a:pPr>
              <a:lnSpc>
                <a:spcPct val="110000"/>
              </a:lnSpc>
              <a:buFont typeface="Wingdings" panose="05000000000000000000" pitchFamily="2" charset="2"/>
              <a:buChar char="q"/>
            </a:pPr>
            <a:r>
              <a:rPr lang="en-US" sz="1200" b="1"/>
              <a:t>"Retrieval-Augmented Generation (RAG) Tutorial &amp; Best Practices"</a:t>
            </a:r>
            <a:br>
              <a:rPr lang="en-US" sz="1200" b="1"/>
            </a:br>
            <a:r>
              <a:rPr lang="en-US" sz="1200" b="1" i="1"/>
              <a:t>Source:</a:t>
            </a:r>
            <a:r>
              <a:rPr lang="en-US" sz="1200" b="1"/>
              <a:t> Nexla</a:t>
            </a:r>
          </a:p>
          <a:p>
            <a:pPr>
              <a:lnSpc>
                <a:spcPct val="110000"/>
              </a:lnSpc>
              <a:buFont typeface="Wingdings" panose="05000000000000000000" pitchFamily="2" charset="2"/>
              <a:buChar char="q"/>
            </a:pPr>
            <a:endParaRPr lang="en-US" sz="1300" dirty="0"/>
          </a:p>
        </p:txBody>
      </p:sp>
    </p:spTree>
    <p:extLst>
      <p:ext uri="{BB962C8B-B14F-4D97-AF65-F5344CB8AC3E}">
        <p14:creationId xmlns:p14="http://schemas.microsoft.com/office/powerpoint/2010/main" val="1045527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983080A-6551-4451-BD82-99B048897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E581B3F1-6619-B611-1D5D-95BBB5D676BB}"/>
              </a:ext>
            </a:extLst>
          </p:cNvPr>
          <p:cNvPicPr>
            <a:picLocks noChangeAspect="1"/>
          </p:cNvPicPr>
          <p:nvPr/>
        </p:nvPicPr>
        <p:blipFill>
          <a:blip r:embed="rId2">
            <a:alphaModFix amt="40000"/>
          </a:blip>
          <a:srcRect t="5858" b="19142"/>
          <a:stretch/>
        </p:blipFill>
        <p:spPr>
          <a:xfrm>
            <a:off x="20" y="10"/>
            <a:ext cx="12191980" cy="6857985"/>
          </a:xfrm>
          <a:prstGeom prst="rect">
            <a:avLst/>
          </a:prstGeom>
        </p:spPr>
      </p:pic>
      <p:sp>
        <p:nvSpPr>
          <p:cNvPr id="2" name="Title 1">
            <a:extLst>
              <a:ext uri="{FF2B5EF4-FFF2-40B4-BE49-F238E27FC236}">
                <a16:creationId xmlns:a16="http://schemas.microsoft.com/office/drawing/2014/main" id="{1B166498-269E-E202-271A-EF5D351D45C2}"/>
              </a:ext>
            </a:extLst>
          </p:cNvPr>
          <p:cNvSpPr>
            <a:spLocks noGrp="1"/>
          </p:cNvSpPr>
          <p:nvPr>
            <p:ph type="ctrTitle"/>
          </p:nvPr>
        </p:nvSpPr>
        <p:spPr>
          <a:xfrm>
            <a:off x="914401" y="3879275"/>
            <a:ext cx="7393922" cy="2096650"/>
          </a:xfrm>
        </p:spPr>
        <p:txBody>
          <a:bodyPr anchor="b">
            <a:normAutofit/>
          </a:bodyPr>
          <a:lstStyle/>
          <a:p>
            <a:r>
              <a:rPr lang="en-US" sz="6000" dirty="0">
                <a:solidFill>
                  <a:srgbClr val="FFFFFF"/>
                </a:solidFill>
              </a:rPr>
              <a:t>THANK YOU!</a:t>
            </a:r>
          </a:p>
        </p:txBody>
      </p:sp>
      <p:sp>
        <p:nvSpPr>
          <p:cNvPr id="3" name="Subtitle 2">
            <a:extLst>
              <a:ext uri="{FF2B5EF4-FFF2-40B4-BE49-F238E27FC236}">
                <a16:creationId xmlns:a16="http://schemas.microsoft.com/office/drawing/2014/main" id="{076315BC-C4DE-BA1E-FAA9-0D0AB3800D76}"/>
              </a:ext>
            </a:extLst>
          </p:cNvPr>
          <p:cNvSpPr>
            <a:spLocks noGrp="1"/>
          </p:cNvSpPr>
          <p:nvPr>
            <p:ph type="subTitle" idx="1"/>
          </p:nvPr>
        </p:nvSpPr>
        <p:spPr>
          <a:xfrm>
            <a:off x="914400" y="956112"/>
            <a:ext cx="7393922" cy="1190739"/>
          </a:xfrm>
        </p:spPr>
        <p:txBody>
          <a:bodyPr anchor="t">
            <a:noAutofit/>
          </a:bodyPr>
          <a:lstStyle/>
          <a:p>
            <a:r>
              <a:rPr lang="en-US" sz="3600" b="0" i="1" dirty="0">
                <a:solidFill>
                  <a:srgbClr val="FFFFFF"/>
                </a:solidFill>
              </a:rPr>
              <a:t>ANY QUERIES?</a:t>
            </a:r>
          </a:p>
        </p:txBody>
      </p:sp>
      <p:cxnSp>
        <p:nvCxnSpPr>
          <p:cNvPr id="33" name="Straight Connector 32">
            <a:extLst>
              <a:ext uri="{FF2B5EF4-FFF2-40B4-BE49-F238E27FC236}">
                <a16:creationId xmlns:a16="http://schemas.microsoft.com/office/drawing/2014/main" id="{8A5C8BF2-C035-4BFF-8802-A397238344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2570" y="6272784"/>
            <a:ext cx="1020883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5059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8CC4C-A51D-3B0E-3A26-D6F9DDB269E4}"/>
              </a:ext>
            </a:extLst>
          </p:cNvPr>
          <p:cNvSpPr>
            <a:spLocks noGrp="1"/>
          </p:cNvSpPr>
          <p:nvPr>
            <p:ph type="title"/>
          </p:nvPr>
        </p:nvSpPr>
        <p:spPr>
          <a:xfrm>
            <a:off x="5798568" y="1371600"/>
            <a:ext cx="5732441" cy="1097280"/>
          </a:xfrm>
        </p:spPr>
        <p:txBody>
          <a:bodyPr>
            <a:normAutofit/>
          </a:bodyPr>
          <a:lstStyle/>
          <a:p>
            <a:pPr>
              <a:lnSpc>
                <a:spcPct val="90000"/>
              </a:lnSpc>
            </a:pPr>
            <a:r>
              <a:rPr lang="en-US" sz="2200" b="1"/>
              <a:t>What is Retrieval-Augmented Generation (RAG)?</a:t>
            </a:r>
            <a:br>
              <a:rPr lang="en-US" sz="2200" b="1"/>
            </a:br>
            <a:endParaRPr lang="en-US" sz="2200"/>
          </a:p>
        </p:txBody>
      </p:sp>
      <p:sp>
        <p:nvSpPr>
          <p:cNvPr id="3" name="Content Placeholder 2">
            <a:extLst>
              <a:ext uri="{FF2B5EF4-FFF2-40B4-BE49-F238E27FC236}">
                <a16:creationId xmlns:a16="http://schemas.microsoft.com/office/drawing/2014/main" id="{F7C505FD-B182-9BE4-62CE-AC1C40537169}"/>
              </a:ext>
            </a:extLst>
          </p:cNvPr>
          <p:cNvSpPr>
            <a:spLocks noGrp="1"/>
          </p:cNvSpPr>
          <p:nvPr>
            <p:ph idx="1"/>
          </p:nvPr>
        </p:nvSpPr>
        <p:spPr>
          <a:xfrm>
            <a:off x="5798568" y="2636205"/>
            <a:ext cx="5732441" cy="3661713"/>
          </a:xfrm>
        </p:spPr>
        <p:txBody>
          <a:bodyPr>
            <a:normAutofit/>
          </a:bodyPr>
          <a:lstStyle/>
          <a:p>
            <a:pPr>
              <a:lnSpc>
                <a:spcPct val="110000"/>
              </a:lnSpc>
            </a:pPr>
            <a:r>
              <a:rPr lang="en-US" sz="1300" dirty="0"/>
              <a:t>RAG is a hybrid model that integrates retrieval mechanisms into generative AI systems. It consists of two main components: a </a:t>
            </a:r>
            <a:r>
              <a:rPr lang="en-US" sz="1300" b="1" dirty="0"/>
              <a:t>retriever</a:t>
            </a:r>
            <a:r>
              <a:rPr lang="en-US" sz="1300" dirty="0"/>
              <a:t>, which fetches relevant documents based on the input query, and a </a:t>
            </a:r>
            <a:r>
              <a:rPr lang="en-US" sz="1300" b="1" dirty="0"/>
              <a:t>generator</a:t>
            </a:r>
            <a:r>
              <a:rPr lang="en-US" sz="1300" dirty="0"/>
              <a:t>, which synthesizes a response based on both the retrieved knowledge and learned parameters.</a:t>
            </a:r>
          </a:p>
          <a:p>
            <a:pPr>
              <a:lnSpc>
                <a:spcPct val="110000"/>
              </a:lnSpc>
            </a:pPr>
            <a:r>
              <a:rPr lang="en-US" sz="1300" dirty="0"/>
              <a:t>Unlike traditional NLP models that rely solely on stored weights for text generation, RAG actively queries an external database, providing a flexible and scalable approach to knowledge-intensive tasks. This enables RAG models to answer questions, generate factually correct responses, and dynamically adapt to new information without retraining.</a:t>
            </a:r>
          </a:p>
          <a:p>
            <a:pPr>
              <a:lnSpc>
                <a:spcPct val="110000"/>
              </a:lnSpc>
            </a:pPr>
            <a:r>
              <a:rPr lang="en-US" sz="1300" b="1" dirty="0"/>
              <a:t>For example</a:t>
            </a:r>
            <a:r>
              <a:rPr lang="en-US" sz="1300" dirty="0"/>
              <a:t>, consider an </a:t>
            </a:r>
            <a:r>
              <a:rPr lang="en-US" sz="1300" b="1" dirty="0"/>
              <a:t>AI chatbot</a:t>
            </a:r>
            <a:r>
              <a:rPr lang="en-US" sz="1300" dirty="0"/>
              <a:t> providing legal advice. A conventional model might generate misleading or outdated information, whereas a RAG-based chatbot can retrieve the latest legal amendments and case precedents, ensuring accuracy and credibility</a:t>
            </a:r>
          </a:p>
          <a:p>
            <a:pPr>
              <a:lnSpc>
                <a:spcPct val="110000"/>
              </a:lnSpc>
            </a:pPr>
            <a:endParaRPr lang="en-US" sz="1300" dirty="0"/>
          </a:p>
        </p:txBody>
      </p:sp>
      <p:pic>
        <p:nvPicPr>
          <p:cNvPr id="5" name="Picture 4" descr="A screenshot of a computer&#10;&#10;AI-generated content may be incorrect.">
            <a:extLst>
              <a:ext uri="{FF2B5EF4-FFF2-40B4-BE49-F238E27FC236}">
                <a16:creationId xmlns:a16="http://schemas.microsoft.com/office/drawing/2014/main" id="{EEF78BFE-8F31-49B3-C99D-2BAA86E15DEA}"/>
              </a:ext>
            </a:extLst>
          </p:cNvPr>
          <p:cNvPicPr>
            <a:picLocks noChangeAspect="1"/>
          </p:cNvPicPr>
          <p:nvPr/>
        </p:nvPicPr>
        <p:blipFill>
          <a:blip r:embed="rId3"/>
          <a:stretch>
            <a:fillRect/>
          </a:stretch>
        </p:blipFill>
        <p:spPr>
          <a:xfrm>
            <a:off x="713232" y="3633965"/>
            <a:ext cx="4235624" cy="2456661"/>
          </a:xfrm>
          <a:prstGeom prst="rect">
            <a:avLst/>
          </a:prstGeom>
        </p:spPr>
      </p:pic>
      <p:pic>
        <p:nvPicPr>
          <p:cNvPr id="4" name="Picture 2" descr="What is RAG? (Retrieval Augmented Generation)">
            <a:extLst>
              <a:ext uri="{FF2B5EF4-FFF2-40B4-BE49-F238E27FC236}">
                <a16:creationId xmlns:a16="http://schemas.microsoft.com/office/drawing/2014/main" id="{6093F8AE-4DEA-3481-4FC8-E183915B88F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1853" y="643465"/>
            <a:ext cx="4098381" cy="2663948"/>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88D00D77-D299-4699-8F8E-BD436FF715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86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510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8" descr="A diagram of a computer process&#10;&#10;AI-generated content may be incorrect.">
            <a:extLst>
              <a:ext uri="{FF2B5EF4-FFF2-40B4-BE49-F238E27FC236}">
                <a16:creationId xmlns:a16="http://schemas.microsoft.com/office/drawing/2014/main" id="{8FC2900B-FC4B-0AED-5204-A0E458E1D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066" r="13256" b="1"/>
          <a:stretch/>
        </p:blipFill>
        <p:spPr bwMode="auto">
          <a:xfrm>
            <a:off x="-1" y="914399"/>
            <a:ext cx="6657255" cy="5353523"/>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37">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FC722C6-442F-5B64-3369-29E5D89CD31E}"/>
              </a:ext>
            </a:extLst>
          </p:cNvPr>
          <p:cNvSpPr>
            <a:spLocks noGrp="1"/>
          </p:cNvSpPr>
          <p:nvPr>
            <p:ph type="title"/>
          </p:nvPr>
        </p:nvSpPr>
        <p:spPr>
          <a:xfrm>
            <a:off x="7269904" y="914400"/>
            <a:ext cx="4261104" cy="1097280"/>
          </a:xfrm>
        </p:spPr>
        <p:txBody>
          <a:bodyPr anchor="t">
            <a:normAutofit/>
          </a:bodyPr>
          <a:lstStyle/>
          <a:p>
            <a:pPr>
              <a:lnSpc>
                <a:spcPct val="90000"/>
              </a:lnSpc>
            </a:pPr>
            <a:r>
              <a:rPr lang="en-US" sz="3600" b="1">
                <a:latin typeface="Times New Roman" panose="02020603050405020304" pitchFamily="18" charset="0"/>
                <a:cs typeface="Times New Roman" panose="02020603050405020304" pitchFamily="18" charset="0"/>
              </a:rPr>
              <a:t>Key Components of RAG</a:t>
            </a:r>
            <a:endParaRPr lang="en-US" sz="3600"/>
          </a:p>
        </p:txBody>
      </p:sp>
      <p:sp>
        <p:nvSpPr>
          <p:cNvPr id="3" name="Content Placeholder 2">
            <a:extLst>
              <a:ext uri="{FF2B5EF4-FFF2-40B4-BE49-F238E27FC236}">
                <a16:creationId xmlns:a16="http://schemas.microsoft.com/office/drawing/2014/main" id="{A37E2B07-A277-BB73-F59C-DE1476D8FB84}"/>
              </a:ext>
            </a:extLst>
          </p:cNvPr>
          <p:cNvSpPr>
            <a:spLocks noGrp="1"/>
          </p:cNvSpPr>
          <p:nvPr>
            <p:ph idx="1"/>
          </p:nvPr>
        </p:nvSpPr>
        <p:spPr>
          <a:xfrm>
            <a:off x="7269905" y="2176036"/>
            <a:ext cx="4261104" cy="4121887"/>
          </a:xfrm>
        </p:spPr>
        <p:txBody>
          <a:bodyPr>
            <a:normAutofit/>
          </a:bodyPr>
          <a:lstStyle/>
          <a:p>
            <a:pPr marL="0" indent="0">
              <a:lnSpc>
                <a:spcPct val="110000"/>
              </a:lnSpc>
              <a:buNone/>
            </a:pPr>
            <a:r>
              <a:rPr lang="en-US" sz="1100" dirty="0">
                <a:latin typeface="Times New Roman" panose="02020603050405020304" pitchFamily="18" charset="0"/>
                <a:cs typeface="Times New Roman" panose="02020603050405020304" pitchFamily="18" charset="0"/>
              </a:rPr>
              <a:t>A </a:t>
            </a:r>
            <a:r>
              <a:rPr lang="en-US" sz="1100" b="1" dirty="0">
                <a:latin typeface="Times New Roman" panose="02020603050405020304" pitchFamily="18" charset="0"/>
                <a:cs typeface="Times New Roman" panose="02020603050405020304" pitchFamily="18" charset="0"/>
              </a:rPr>
              <a:t>RAG model</a:t>
            </a:r>
            <a:r>
              <a:rPr lang="en-US" sz="1100" dirty="0">
                <a:latin typeface="Times New Roman" panose="02020603050405020304" pitchFamily="18" charset="0"/>
                <a:cs typeface="Times New Roman" panose="02020603050405020304" pitchFamily="18" charset="0"/>
              </a:rPr>
              <a:t> consists of </a:t>
            </a:r>
            <a:r>
              <a:rPr lang="en-US" sz="1100" b="1" dirty="0">
                <a:latin typeface="Times New Roman" panose="02020603050405020304" pitchFamily="18" charset="0"/>
                <a:cs typeface="Times New Roman" panose="02020603050405020304" pitchFamily="18" charset="0"/>
              </a:rPr>
              <a:t>three primary components</a:t>
            </a:r>
            <a:r>
              <a:rPr lang="en-US" sz="1100" dirty="0">
                <a:latin typeface="Times New Roman" panose="02020603050405020304" pitchFamily="18" charset="0"/>
                <a:cs typeface="Times New Roman" panose="02020603050405020304" pitchFamily="18" charset="0"/>
              </a:rPr>
              <a:t> that work together to ensure </a:t>
            </a:r>
            <a:r>
              <a:rPr lang="en-US" sz="1100" b="1" dirty="0">
                <a:latin typeface="Times New Roman" panose="02020603050405020304" pitchFamily="18" charset="0"/>
                <a:cs typeface="Times New Roman" panose="02020603050405020304" pitchFamily="18" charset="0"/>
              </a:rPr>
              <a:t>informative and contextually relevant responses</a:t>
            </a:r>
            <a:r>
              <a:rPr lang="en-US" sz="1100" dirty="0">
                <a:latin typeface="Times New Roman" panose="02020603050405020304" pitchFamily="18" charset="0"/>
                <a:cs typeface="Times New Roman" panose="02020603050405020304" pitchFamily="18" charset="0"/>
              </a:rPr>
              <a:t>:</a:t>
            </a:r>
          </a:p>
          <a:p>
            <a:pPr marL="0" indent="0">
              <a:lnSpc>
                <a:spcPct val="110000"/>
              </a:lnSpc>
              <a:buNone/>
            </a:pPr>
            <a:r>
              <a:rPr lang="en-US" sz="1100" b="1" dirty="0">
                <a:latin typeface="Times New Roman" panose="02020603050405020304" pitchFamily="18" charset="0"/>
                <a:cs typeface="Times New Roman" panose="02020603050405020304" pitchFamily="18" charset="0"/>
              </a:rPr>
              <a:t>1) Retriever (Dense Passage Retrieval - DPR)</a:t>
            </a:r>
            <a:endParaRPr lang="en-US" sz="1100" dirty="0">
              <a:latin typeface="Times New Roman" panose="02020603050405020304" pitchFamily="18" charset="0"/>
              <a:cs typeface="Times New Roman" panose="02020603050405020304" pitchFamily="18" charset="0"/>
            </a:endParaRPr>
          </a:p>
          <a:p>
            <a:pPr>
              <a:lnSpc>
                <a:spcPct val="110000"/>
              </a:lnSpc>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Searches </a:t>
            </a:r>
            <a:r>
              <a:rPr lang="en-US" sz="1100" b="1" dirty="0">
                <a:latin typeface="Times New Roman" panose="02020603050405020304" pitchFamily="18" charset="0"/>
                <a:cs typeface="Times New Roman" panose="02020603050405020304" pitchFamily="18" charset="0"/>
              </a:rPr>
              <a:t>external knowledge sources</a:t>
            </a:r>
            <a:r>
              <a:rPr lang="en-US" sz="1100" dirty="0">
                <a:latin typeface="Times New Roman" panose="02020603050405020304" pitchFamily="18" charset="0"/>
                <a:cs typeface="Times New Roman" panose="02020603050405020304" pitchFamily="18" charset="0"/>
              </a:rPr>
              <a:t> for relevant documents.</a:t>
            </a:r>
          </a:p>
          <a:p>
            <a:pPr>
              <a:lnSpc>
                <a:spcPct val="110000"/>
              </a:lnSpc>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Uses </a:t>
            </a:r>
            <a:r>
              <a:rPr lang="en-US" sz="1100" b="1" dirty="0">
                <a:latin typeface="Times New Roman" panose="02020603050405020304" pitchFamily="18" charset="0"/>
                <a:cs typeface="Times New Roman" panose="02020603050405020304" pitchFamily="18" charset="0"/>
              </a:rPr>
              <a:t>BERT-based embeddings</a:t>
            </a:r>
            <a:r>
              <a:rPr lang="en-US" sz="1100" dirty="0">
                <a:latin typeface="Times New Roman" panose="02020603050405020304" pitchFamily="18" charset="0"/>
                <a:cs typeface="Times New Roman" panose="02020603050405020304" pitchFamily="18" charset="0"/>
              </a:rPr>
              <a:t> and </a:t>
            </a:r>
            <a:r>
              <a:rPr lang="en-US" sz="1100" b="1" dirty="0">
                <a:latin typeface="Times New Roman" panose="02020603050405020304" pitchFamily="18" charset="0"/>
                <a:cs typeface="Times New Roman" panose="02020603050405020304" pitchFamily="18" charset="0"/>
              </a:rPr>
              <a:t>cosine similarity</a:t>
            </a:r>
            <a:r>
              <a:rPr lang="en-US" sz="1100" dirty="0">
                <a:latin typeface="Times New Roman" panose="02020603050405020304" pitchFamily="18" charset="0"/>
                <a:cs typeface="Times New Roman" panose="02020603050405020304" pitchFamily="18" charset="0"/>
              </a:rPr>
              <a:t> for retrieval.</a:t>
            </a:r>
          </a:p>
          <a:p>
            <a:pPr marL="0" indent="0">
              <a:lnSpc>
                <a:spcPct val="110000"/>
              </a:lnSpc>
              <a:buNone/>
            </a:pPr>
            <a:r>
              <a:rPr lang="en-US" sz="1100" b="1" dirty="0">
                <a:latin typeface="Times New Roman" panose="02020603050405020304" pitchFamily="18" charset="0"/>
                <a:cs typeface="Times New Roman" panose="02020603050405020304" pitchFamily="18" charset="0"/>
              </a:rPr>
              <a:t>2) Generator (Transformer-Based Model)</a:t>
            </a:r>
            <a:endParaRPr lang="en-US" sz="1100" dirty="0">
              <a:latin typeface="Times New Roman" panose="02020603050405020304" pitchFamily="18" charset="0"/>
              <a:cs typeface="Times New Roman" panose="02020603050405020304" pitchFamily="18" charset="0"/>
            </a:endParaRPr>
          </a:p>
          <a:p>
            <a:pPr>
              <a:lnSpc>
                <a:spcPct val="110000"/>
              </a:lnSpc>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Processes retrieved documents to generate </a:t>
            </a:r>
            <a:r>
              <a:rPr lang="en-US" sz="1100" b="1" dirty="0">
                <a:latin typeface="Times New Roman" panose="02020603050405020304" pitchFamily="18" charset="0"/>
                <a:cs typeface="Times New Roman" panose="02020603050405020304" pitchFamily="18" charset="0"/>
              </a:rPr>
              <a:t>accurate</a:t>
            </a:r>
            <a:r>
              <a:rPr lang="en-US" sz="1100" dirty="0">
                <a:latin typeface="Times New Roman" panose="02020603050405020304" pitchFamily="18" charset="0"/>
                <a:cs typeface="Times New Roman" panose="02020603050405020304" pitchFamily="18" charset="0"/>
              </a:rPr>
              <a:t> and </a:t>
            </a:r>
            <a:r>
              <a:rPr lang="en-US" sz="1100" b="1" dirty="0">
                <a:latin typeface="Times New Roman" panose="02020603050405020304" pitchFamily="18" charset="0"/>
                <a:cs typeface="Times New Roman" panose="02020603050405020304" pitchFamily="18" charset="0"/>
              </a:rPr>
              <a:t>coherent</a:t>
            </a:r>
            <a:r>
              <a:rPr lang="en-US" sz="1100" dirty="0">
                <a:latin typeface="Times New Roman" panose="02020603050405020304" pitchFamily="18" charset="0"/>
                <a:cs typeface="Times New Roman" panose="02020603050405020304" pitchFamily="18" charset="0"/>
              </a:rPr>
              <a:t> responses.</a:t>
            </a:r>
          </a:p>
          <a:p>
            <a:pPr>
              <a:lnSpc>
                <a:spcPct val="110000"/>
              </a:lnSpc>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Uses models like </a:t>
            </a:r>
            <a:r>
              <a:rPr lang="en-US" sz="1100" b="1" dirty="0">
                <a:latin typeface="Times New Roman" panose="02020603050405020304" pitchFamily="18" charset="0"/>
                <a:cs typeface="Times New Roman" panose="02020603050405020304" pitchFamily="18" charset="0"/>
              </a:rPr>
              <a:t>BART or T5</a:t>
            </a:r>
            <a:r>
              <a:rPr lang="en-US" sz="1100" dirty="0">
                <a:latin typeface="Times New Roman" panose="02020603050405020304" pitchFamily="18" charset="0"/>
                <a:cs typeface="Times New Roman" panose="02020603050405020304" pitchFamily="18" charset="0"/>
              </a:rPr>
              <a:t> to ensure contextual consistency.</a:t>
            </a:r>
          </a:p>
          <a:p>
            <a:pPr marL="0" indent="0">
              <a:lnSpc>
                <a:spcPct val="110000"/>
              </a:lnSpc>
              <a:buNone/>
            </a:pPr>
            <a:r>
              <a:rPr lang="en-US" sz="1100" b="1" dirty="0">
                <a:latin typeface="Times New Roman" panose="02020603050405020304" pitchFamily="18" charset="0"/>
                <a:cs typeface="Times New Roman" panose="02020603050405020304" pitchFamily="18" charset="0"/>
              </a:rPr>
              <a:t>3)  Knowledge Base</a:t>
            </a:r>
            <a:endParaRPr lang="en-US" sz="1100" dirty="0">
              <a:latin typeface="Times New Roman" panose="02020603050405020304" pitchFamily="18" charset="0"/>
              <a:cs typeface="Times New Roman" panose="02020603050405020304" pitchFamily="18" charset="0"/>
            </a:endParaRPr>
          </a:p>
          <a:p>
            <a:pPr>
              <a:lnSpc>
                <a:spcPct val="110000"/>
              </a:lnSpc>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Stores </a:t>
            </a:r>
            <a:r>
              <a:rPr lang="en-US" sz="1100" b="1" dirty="0">
                <a:latin typeface="Times New Roman" panose="02020603050405020304" pitchFamily="18" charset="0"/>
                <a:cs typeface="Times New Roman" panose="02020603050405020304" pitchFamily="18" charset="0"/>
              </a:rPr>
              <a:t>structured &amp; unstructured data</a:t>
            </a:r>
            <a:r>
              <a:rPr lang="en-US" sz="1100" dirty="0">
                <a:latin typeface="Times New Roman" panose="02020603050405020304" pitchFamily="18" charset="0"/>
                <a:cs typeface="Times New Roman" panose="02020603050405020304" pitchFamily="18" charset="0"/>
              </a:rPr>
              <a:t> (e.g., Wikipedia, ArXiv, PubMed).</a:t>
            </a:r>
          </a:p>
          <a:p>
            <a:pPr>
              <a:lnSpc>
                <a:spcPct val="110000"/>
              </a:lnSpc>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Enables </a:t>
            </a:r>
            <a:r>
              <a:rPr lang="en-US" sz="1100" b="1" dirty="0">
                <a:latin typeface="Times New Roman" panose="02020603050405020304" pitchFamily="18" charset="0"/>
                <a:cs typeface="Times New Roman" panose="02020603050405020304" pitchFamily="18" charset="0"/>
              </a:rPr>
              <a:t>real-time updates</a:t>
            </a:r>
            <a:r>
              <a:rPr lang="en-US" sz="1100" dirty="0">
                <a:latin typeface="Times New Roman" panose="02020603050405020304" pitchFamily="18" charset="0"/>
                <a:cs typeface="Times New Roman" panose="02020603050405020304" pitchFamily="18" charset="0"/>
              </a:rPr>
              <a:t> without requiring model retraining.</a:t>
            </a:r>
          </a:p>
          <a:p>
            <a:pPr>
              <a:lnSpc>
                <a:spcPct val="110000"/>
              </a:lnSpc>
            </a:pPr>
            <a:endParaRPr lang="en-US" sz="1100" dirty="0"/>
          </a:p>
        </p:txBody>
      </p:sp>
    </p:spTree>
    <p:extLst>
      <p:ext uri="{BB962C8B-B14F-4D97-AF65-F5344CB8AC3E}">
        <p14:creationId xmlns:p14="http://schemas.microsoft.com/office/powerpoint/2010/main" val="3863942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71EE9F-57CB-A2CD-55F9-ECD7AB2F7052}"/>
              </a:ext>
            </a:extLst>
          </p:cNvPr>
          <p:cNvSpPr>
            <a:spLocks noGrp="1"/>
          </p:cNvSpPr>
          <p:nvPr>
            <p:ph type="title"/>
          </p:nvPr>
        </p:nvSpPr>
        <p:spPr>
          <a:xfrm>
            <a:off x="640080" y="914399"/>
            <a:ext cx="10847494" cy="1171069"/>
          </a:xfrm>
        </p:spPr>
        <p:txBody>
          <a:bodyPr anchor="t">
            <a:normAutofit/>
          </a:bodyPr>
          <a:lstStyle/>
          <a:p>
            <a:pPr>
              <a:lnSpc>
                <a:spcPct val="90000"/>
              </a:lnSpc>
            </a:pPr>
            <a:r>
              <a:rPr lang="en-US" sz="3700" b="1" dirty="0"/>
              <a:t>Variants of RAG</a:t>
            </a:r>
            <a:br>
              <a:rPr lang="en-US" sz="3700" b="1" dirty="0"/>
            </a:br>
            <a:endParaRPr lang="en-US" sz="3700" dirty="0"/>
          </a:p>
        </p:txBody>
      </p:sp>
      <p:sp>
        <p:nvSpPr>
          <p:cNvPr id="3" name="Content Placeholder 2">
            <a:extLst>
              <a:ext uri="{FF2B5EF4-FFF2-40B4-BE49-F238E27FC236}">
                <a16:creationId xmlns:a16="http://schemas.microsoft.com/office/drawing/2014/main" id="{93F768C8-EB95-8789-07FD-41488C3D5441}"/>
              </a:ext>
            </a:extLst>
          </p:cNvPr>
          <p:cNvSpPr>
            <a:spLocks noGrp="1"/>
          </p:cNvSpPr>
          <p:nvPr>
            <p:ph idx="1"/>
          </p:nvPr>
        </p:nvSpPr>
        <p:spPr>
          <a:xfrm>
            <a:off x="6881091" y="585215"/>
            <a:ext cx="4597677" cy="5431531"/>
          </a:xfrm>
        </p:spPr>
        <p:txBody>
          <a:bodyPr anchor="t">
            <a:normAutofit lnSpcReduction="10000"/>
          </a:bodyPr>
          <a:lstStyle/>
          <a:p>
            <a:pPr marL="0" indent="0">
              <a:lnSpc>
                <a:spcPct val="110000"/>
              </a:lnSpc>
              <a:buNone/>
            </a:pPr>
            <a:r>
              <a:rPr lang="en-US" sz="1400" dirty="0">
                <a:latin typeface="Times New Roman" panose="02020603050405020304" pitchFamily="18" charset="0"/>
                <a:cs typeface="Times New Roman" panose="02020603050405020304" pitchFamily="18" charset="0"/>
              </a:rPr>
              <a:t>RAG exists in </a:t>
            </a:r>
            <a:r>
              <a:rPr lang="en-US" sz="1400" b="1" dirty="0">
                <a:latin typeface="Times New Roman" panose="02020603050405020304" pitchFamily="18" charset="0"/>
                <a:cs typeface="Times New Roman" panose="02020603050405020304" pitchFamily="18" charset="0"/>
              </a:rPr>
              <a:t>two main variations</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RAG-Sequence</a:t>
            </a:r>
            <a:r>
              <a:rPr lang="en-US" sz="1400" dirty="0">
                <a:latin typeface="Times New Roman" panose="02020603050405020304" pitchFamily="18" charset="0"/>
                <a:cs typeface="Times New Roman" panose="02020603050405020304" pitchFamily="18" charset="0"/>
              </a:rPr>
              <a:t> and </a:t>
            </a:r>
            <a:r>
              <a:rPr lang="en-US" sz="1400" b="1" dirty="0">
                <a:latin typeface="Times New Roman" panose="02020603050405020304" pitchFamily="18" charset="0"/>
                <a:cs typeface="Times New Roman" panose="02020603050405020304" pitchFamily="18" charset="0"/>
              </a:rPr>
              <a:t>RAG-Token</a:t>
            </a:r>
            <a:r>
              <a:rPr lang="en-US" sz="1400" dirty="0">
                <a:latin typeface="Times New Roman" panose="02020603050405020304" pitchFamily="18" charset="0"/>
                <a:cs typeface="Times New Roman" panose="02020603050405020304" pitchFamily="18" charset="0"/>
              </a:rPr>
              <a:t>. These variants differ in </a:t>
            </a:r>
            <a:r>
              <a:rPr lang="en-US" sz="1400" b="1" dirty="0">
                <a:latin typeface="Times New Roman" panose="02020603050405020304" pitchFamily="18" charset="0"/>
                <a:cs typeface="Times New Roman" panose="02020603050405020304" pitchFamily="18" charset="0"/>
              </a:rPr>
              <a:t>how frequently retrieval occurs during text generation</a:t>
            </a:r>
            <a:r>
              <a:rPr lang="en-US" sz="1400" dirty="0">
                <a:latin typeface="Times New Roman" panose="02020603050405020304" pitchFamily="18" charset="0"/>
                <a:cs typeface="Times New Roman" panose="02020603050405020304" pitchFamily="18" charset="0"/>
              </a:rPr>
              <a:t>.</a:t>
            </a:r>
          </a:p>
          <a:p>
            <a:pPr marL="0" indent="0">
              <a:lnSpc>
                <a:spcPct val="110000"/>
              </a:lnSpc>
              <a:buNone/>
            </a:pPr>
            <a:r>
              <a:rPr lang="en-US" sz="1400" b="1" i="1" dirty="0">
                <a:latin typeface="Times New Roman" panose="02020603050405020304" pitchFamily="18" charset="0"/>
                <a:cs typeface="Times New Roman" panose="02020603050405020304" pitchFamily="18" charset="0"/>
              </a:rPr>
              <a:t>1. RAG-Sequence</a:t>
            </a:r>
          </a:p>
          <a:p>
            <a:pPr>
              <a:lnSpc>
                <a:spcPct val="11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Retrieves documents </a:t>
            </a:r>
            <a:r>
              <a:rPr lang="en-US" sz="1400" b="1" dirty="0">
                <a:latin typeface="Times New Roman" panose="02020603050405020304" pitchFamily="18" charset="0"/>
                <a:cs typeface="Times New Roman" panose="02020603050405020304" pitchFamily="18" charset="0"/>
              </a:rPr>
              <a:t>only once per query</a:t>
            </a:r>
            <a:r>
              <a:rPr lang="en-US" sz="1400" dirty="0">
                <a:latin typeface="Times New Roman" panose="02020603050405020304" pitchFamily="18" charset="0"/>
                <a:cs typeface="Times New Roman" panose="02020603050405020304" pitchFamily="18" charset="0"/>
              </a:rPr>
              <a:t>.</a:t>
            </a:r>
          </a:p>
          <a:p>
            <a:pPr>
              <a:lnSpc>
                <a:spcPct val="11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Uses the </a:t>
            </a:r>
            <a:r>
              <a:rPr lang="en-US" sz="1400" b="1" dirty="0">
                <a:latin typeface="Times New Roman" panose="02020603050405020304" pitchFamily="18" charset="0"/>
                <a:cs typeface="Times New Roman" panose="02020603050405020304" pitchFamily="18" charset="0"/>
              </a:rPr>
              <a:t>same retrieved documents</a:t>
            </a:r>
            <a:r>
              <a:rPr lang="en-US" sz="1400" dirty="0">
                <a:latin typeface="Times New Roman" panose="02020603050405020304" pitchFamily="18" charset="0"/>
                <a:cs typeface="Times New Roman" panose="02020603050405020304" pitchFamily="18" charset="0"/>
              </a:rPr>
              <a:t> for the entire response.</a:t>
            </a:r>
          </a:p>
          <a:p>
            <a:pPr>
              <a:lnSpc>
                <a:spcPct val="11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More efficient</a:t>
            </a:r>
            <a:r>
              <a:rPr lang="en-US" sz="1400" dirty="0">
                <a:latin typeface="Times New Roman" panose="02020603050405020304" pitchFamily="18" charset="0"/>
                <a:cs typeface="Times New Roman" panose="02020603050405020304" pitchFamily="18" charset="0"/>
              </a:rPr>
              <a:t> than RAG-Token but </a:t>
            </a:r>
            <a:r>
              <a:rPr lang="en-US" sz="1400" b="1" dirty="0">
                <a:latin typeface="Times New Roman" panose="02020603050405020304" pitchFamily="18" charset="0"/>
                <a:cs typeface="Times New Roman" panose="02020603050405020304" pitchFamily="18" charset="0"/>
              </a:rPr>
              <a:t>less dynamic</a:t>
            </a:r>
            <a:r>
              <a:rPr lang="en-US" sz="1400" dirty="0">
                <a:latin typeface="Times New Roman" panose="02020603050405020304" pitchFamily="18" charset="0"/>
                <a:cs typeface="Times New Roman" panose="02020603050405020304" pitchFamily="18" charset="0"/>
              </a:rPr>
              <a:t>.</a:t>
            </a:r>
          </a:p>
          <a:p>
            <a:pPr marL="0" indent="0">
              <a:lnSpc>
                <a:spcPct val="110000"/>
              </a:lnSpc>
              <a:buNone/>
            </a:pPr>
            <a:r>
              <a:rPr lang="en-US" sz="1400" b="1" i="1" dirty="0">
                <a:latin typeface="Times New Roman" panose="02020603050405020304" pitchFamily="18" charset="0"/>
                <a:cs typeface="Times New Roman" panose="02020603050405020304" pitchFamily="18" charset="0"/>
              </a:rPr>
              <a:t>2. RAG-Token</a:t>
            </a:r>
          </a:p>
          <a:p>
            <a:pPr>
              <a:lnSpc>
                <a:spcPct val="11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Retrieves </a:t>
            </a:r>
            <a:r>
              <a:rPr lang="en-US" sz="1400" b="1" dirty="0">
                <a:latin typeface="Times New Roman" panose="02020603050405020304" pitchFamily="18" charset="0"/>
                <a:cs typeface="Times New Roman" panose="02020603050405020304" pitchFamily="18" charset="0"/>
              </a:rPr>
              <a:t>new documents for every token</a:t>
            </a:r>
            <a:r>
              <a:rPr lang="en-US" sz="1400" dirty="0">
                <a:latin typeface="Times New Roman" panose="02020603050405020304" pitchFamily="18" charset="0"/>
                <a:cs typeface="Times New Roman" panose="02020603050405020304" pitchFamily="18" charset="0"/>
              </a:rPr>
              <a:t> during response generation.</a:t>
            </a:r>
          </a:p>
          <a:p>
            <a:pPr>
              <a:lnSpc>
                <a:spcPct val="11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More flexible</a:t>
            </a:r>
            <a:r>
              <a:rPr lang="en-US" sz="1400" dirty="0">
                <a:latin typeface="Times New Roman" panose="02020603050405020304" pitchFamily="18" charset="0"/>
                <a:cs typeface="Times New Roman" panose="02020603050405020304" pitchFamily="18" charset="0"/>
              </a:rPr>
              <a:t> and allows better information coverage.</a:t>
            </a:r>
          </a:p>
          <a:p>
            <a:pPr>
              <a:lnSpc>
                <a:spcPct val="11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Computationally expensive</a:t>
            </a:r>
            <a:r>
              <a:rPr lang="en-US" sz="1400" dirty="0">
                <a:latin typeface="Times New Roman" panose="02020603050405020304" pitchFamily="18" charset="0"/>
                <a:cs typeface="Times New Roman" panose="02020603050405020304" pitchFamily="18" charset="0"/>
              </a:rPr>
              <a:t> due to frequent retrieval calls.</a:t>
            </a:r>
          </a:p>
          <a:p>
            <a:pPr>
              <a:lnSpc>
                <a:spcPct val="110000"/>
              </a:lnSpc>
            </a:pPr>
            <a:r>
              <a:rPr lang="en-US" sz="1400" dirty="0">
                <a:latin typeface="Times New Roman" panose="02020603050405020304" pitchFamily="18" charset="0"/>
                <a:cs typeface="Times New Roman" panose="02020603050405020304" pitchFamily="18" charset="0"/>
              </a:rPr>
              <a:t>While </a:t>
            </a:r>
            <a:r>
              <a:rPr lang="en-US" sz="1400" b="1" dirty="0">
                <a:latin typeface="Times New Roman" panose="02020603050405020304" pitchFamily="18" charset="0"/>
                <a:cs typeface="Times New Roman" panose="02020603050405020304" pitchFamily="18" charset="0"/>
              </a:rPr>
              <a:t>RAG-Sequence</a:t>
            </a:r>
            <a:r>
              <a:rPr lang="en-US" sz="1400" dirty="0">
                <a:latin typeface="Times New Roman" panose="02020603050405020304" pitchFamily="18" charset="0"/>
                <a:cs typeface="Times New Roman" panose="02020603050405020304" pitchFamily="18" charset="0"/>
              </a:rPr>
              <a:t> is suited for </a:t>
            </a:r>
            <a:r>
              <a:rPr lang="en-US" sz="1400" b="1" dirty="0">
                <a:latin typeface="Times New Roman" panose="02020603050405020304" pitchFamily="18" charset="0"/>
                <a:cs typeface="Times New Roman" panose="02020603050405020304" pitchFamily="18" charset="0"/>
              </a:rPr>
              <a:t>static knowledge-based tasks</a:t>
            </a:r>
            <a:r>
              <a:rPr lang="en-US" sz="1400" dirty="0">
                <a:latin typeface="Times New Roman" panose="02020603050405020304" pitchFamily="18" charset="0"/>
                <a:cs typeface="Times New Roman" panose="02020603050405020304" pitchFamily="18" charset="0"/>
              </a:rPr>
              <a:t> (e.g., product FAQs), </a:t>
            </a:r>
            <a:r>
              <a:rPr lang="en-US" sz="1400" b="1" dirty="0">
                <a:latin typeface="Times New Roman" panose="02020603050405020304" pitchFamily="18" charset="0"/>
                <a:cs typeface="Times New Roman" panose="02020603050405020304" pitchFamily="18" charset="0"/>
              </a:rPr>
              <a:t>RAG-Token</a:t>
            </a:r>
            <a:r>
              <a:rPr lang="en-US" sz="1400" dirty="0">
                <a:latin typeface="Times New Roman" panose="02020603050405020304" pitchFamily="18" charset="0"/>
                <a:cs typeface="Times New Roman" panose="02020603050405020304" pitchFamily="18" charset="0"/>
              </a:rPr>
              <a:t> is ideal for </a:t>
            </a:r>
            <a:r>
              <a:rPr lang="en-US" sz="1400" b="1" dirty="0">
                <a:latin typeface="Times New Roman" panose="02020603050405020304" pitchFamily="18" charset="0"/>
                <a:cs typeface="Times New Roman" panose="02020603050405020304" pitchFamily="18" charset="0"/>
              </a:rPr>
              <a:t>open-ended conversational AI</a:t>
            </a:r>
            <a:r>
              <a:rPr lang="en-US" sz="1400" dirty="0">
                <a:latin typeface="Times New Roman" panose="02020603050405020304" pitchFamily="18" charset="0"/>
                <a:cs typeface="Times New Roman" panose="02020603050405020304" pitchFamily="18" charset="0"/>
              </a:rPr>
              <a:t>, where answers require real-time updates.</a:t>
            </a:r>
          </a:p>
          <a:p>
            <a:pPr>
              <a:lnSpc>
                <a:spcPct val="110000"/>
              </a:lnSpc>
            </a:pPr>
            <a:endParaRPr lang="en-US" sz="1000" dirty="0"/>
          </a:p>
        </p:txBody>
      </p:sp>
      <p:pic>
        <p:nvPicPr>
          <p:cNvPr id="7" name="Picture 6">
            <a:extLst>
              <a:ext uri="{FF2B5EF4-FFF2-40B4-BE49-F238E27FC236}">
                <a16:creationId xmlns:a16="http://schemas.microsoft.com/office/drawing/2014/main" id="{8D4C8C51-6A18-E856-C50C-56558C6CADD8}"/>
              </a:ext>
            </a:extLst>
          </p:cNvPr>
          <p:cNvPicPr>
            <a:picLocks noChangeAspect="1"/>
          </p:cNvPicPr>
          <p:nvPr/>
        </p:nvPicPr>
        <p:blipFill>
          <a:blip r:embed="rId2"/>
          <a:stretch>
            <a:fillRect/>
          </a:stretch>
        </p:blipFill>
        <p:spPr>
          <a:xfrm>
            <a:off x="713232" y="2530764"/>
            <a:ext cx="6075875" cy="3485983"/>
          </a:xfrm>
          <a:prstGeom prst="rect">
            <a:avLst/>
          </a:prstGeom>
        </p:spPr>
      </p:pic>
      <p:cxnSp>
        <p:nvCxnSpPr>
          <p:cNvPr id="23" name="Straight Connector 22">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428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1A7746-E654-AFD5-ECE6-F7A07E4A78E6}"/>
              </a:ext>
            </a:extLst>
          </p:cNvPr>
          <p:cNvSpPr>
            <a:spLocks noGrp="1"/>
          </p:cNvSpPr>
          <p:nvPr>
            <p:ph type="title"/>
          </p:nvPr>
        </p:nvSpPr>
        <p:spPr>
          <a:xfrm>
            <a:off x="640080" y="914401"/>
            <a:ext cx="4876801" cy="1569516"/>
          </a:xfrm>
        </p:spPr>
        <p:txBody>
          <a:bodyPr anchor="t">
            <a:normAutofit/>
          </a:bodyPr>
          <a:lstStyle/>
          <a:p>
            <a:r>
              <a:rPr lang="en-US" dirty="0"/>
              <a:t>ALGORITHMS USED IN RAG</a:t>
            </a:r>
          </a:p>
        </p:txBody>
      </p:sp>
      <p:sp>
        <p:nvSpPr>
          <p:cNvPr id="3" name="Content Placeholder 2">
            <a:extLst>
              <a:ext uri="{FF2B5EF4-FFF2-40B4-BE49-F238E27FC236}">
                <a16:creationId xmlns:a16="http://schemas.microsoft.com/office/drawing/2014/main" id="{0FC47FE9-6506-8360-E6B0-3C88E8D07F00}"/>
              </a:ext>
            </a:extLst>
          </p:cNvPr>
          <p:cNvSpPr>
            <a:spLocks noGrp="1"/>
          </p:cNvSpPr>
          <p:nvPr>
            <p:ph idx="1"/>
          </p:nvPr>
        </p:nvSpPr>
        <p:spPr>
          <a:xfrm>
            <a:off x="6400799" y="960119"/>
            <a:ext cx="5130210" cy="5022661"/>
          </a:xfrm>
        </p:spPr>
        <p:txBody>
          <a:bodyPr>
            <a:normAutofit/>
          </a:bodyPr>
          <a:lstStyle/>
          <a:p>
            <a:r>
              <a:rPr lang="en-US">
                <a:latin typeface="Times New Roman" panose="02020603050405020304" pitchFamily="18" charset="0"/>
                <a:cs typeface="Times New Roman" panose="02020603050405020304" pitchFamily="18" charset="0"/>
              </a:rPr>
              <a:t>Retrieval-Augmented Generation (RAG) leverages </a:t>
            </a:r>
            <a:r>
              <a:rPr lang="en-US" b="1">
                <a:latin typeface="Times New Roman" panose="02020603050405020304" pitchFamily="18" charset="0"/>
                <a:cs typeface="Times New Roman" panose="02020603050405020304" pitchFamily="18" charset="0"/>
              </a:rPr>
              <a:t>two core algorithms</a:t>
            </a:r>
            <a:r>
              <a:rPr lang="en-US">
                <a:latin typeface="Times New Roman" panose="02020603050405020304" pitchFamily="18" charset="0"/>
                <a:cs typeface="Times New Roman" panose="02020603050405020304" pitchFamily="18" charset="0"/>
              </a:rPr>
              <a:t>:</a:t>
            </a:r>
          </a:p>
          <a:p>
            <a:pPr>
              <a:buFont typeface="+mj-lt"/>
              <a:buAutoNum type="arabicPeriod"/>
            </a:pPr>
            <a:r>
              <a:rPr lang="en-US" b="1">
                <a:latin typeface="Times New Roman" panose="02020603050405020304" pitchFamily="18" charset="0"/>
                <a:cs typeface="Times New Roman" panose="02020603050405020304" pitchFamily="18" charset="0"/>
              </a:rPr>
              <a:t>Retrieval Algorithms</a:t>
            </a:r>
            <a:r>
              <a:rPr lang="en-US">
                <a:latin typeface="Times New Roman" panose="02020603050405020304" pitchFamily="18" charset="0"/>
                <a:cs typeface="Times New Roman" panose="02020603050405020304" pitchFamily="18" charset="0"/>
              </a:rPr>
              <a:t> – Responsible for </a:t>
            </a:r>
            <a:r>
              <a:rPr lang="en-US" b="1">
                <a:latin typeface="Times New Roman" panose="02020603050405020304" pitchFamily="18" charset="0"/>
                <a:cs typeface="Times New Roman" panose="02020603050405020304" pitchFamily="18" charset="0"/>
              </a:rPr>
              <a:t>fetching relevant documents</a:t>
            </a:r>
            <a:r>
              <a:rPr lang="en-US">
                <a:latin typeface="Times New Roman" panose="02020603050405020304" pitchFamily="18" charset="0"/>
                <a:cs typeface="Times New Roman" panose="02020603050405020304" pitchFamily="18" charset="0"/>
              </a:rPr>
              <a:t> from an external knowledge base.</a:t>
            </a:r>
          </a:p>
          <a:p>
            <a:pPr marL="0" indent="0">
              <a:buNone/>
            </a:pPr>
            <a:endParaRPr lang="en-US">
              <a:latin typeface="Times New Roman" panose="02020603050405020304" pitchFamily="18" charset="0"/>
              <a:cs typeface="Times New Roman" panose="02020603050405020304" pitchFamily="18" charset="0"/>
            </a:endParaRPr>
          </a:p>
          <a:p>
            <a:pPr marL="0" indent="0">
              <a:buNone/>
            </a:pPr>
            <a:r>
              <a:rPr lang="en-US">
                <a:latin typeface="Times New Roman" panose="02020603050405020304" pitchFamily="18" charset="0"/>
                <a:cs typeface="Times New Roman" panose="02020603050405020304" pitchFamily="18" charset="0"/>
              </a:rPr>
              <a:t>2.</a:t>
            </a:r>
            <a:r>
              <a:rPr lang="en-US" b="1">
                <a:latin typeface="Times New Roman" panose="02020603050405020304" pitchFamily="18" charset="0"/>
                <a:cs typeface="Times New Roman" panose="02020603050405020304" pitchFamily="18" charset="0"/>
              </a:rPr>
              <a:t>Generation Algorithms</a:t>
            </a:r>
            <a:r>
              <a:rPr lang="en-US">
                <a:latin typeface="Times New Roman" panose="02020603050405020304" pitchFamily="18" charset="0"/>
                <a:cs typeface="Times New Roman" panose="02020603050405020304" pitchFamily="18" charset="0"/>
              </a:rPr>
              <a:t> – Uses </a:t>
            </a:r>
            <a:r>
              <a:rPr lang="en-US" b="1">
                <a:latin typeface="Times New Roman" panose="02020603050405020304" pitchFamily="18" charset="0"/>
                <a:cs typeface="Times New Roman" panose="02020603050405020304" pitchFamily="18" charset="0"/>
              </a:rPr>
              <a:t>Transformer-based models</a:t>
            </a:r>
            <a:r>
              <a:rPr lang="en-US">
                <a:latin typeface="Times New Roman" panose="02020603050405020304" pitchFamily="18" charset="0"/>
                <a:cs typeface="Times New Roman" panose="02020603050405020304" pitchFamily="18" charset="0"/>
              </a:rPr>
              <a:t> to generate </a:t>
            </a:r>
            <a:r>
              <a:rPr lang="en-US" b="1">
                <a:latin typeface="Times New Roman" panose="02020603050405020304" pitchFamily="18" charset="0"/>
                <a:cs typeface="Times New Roman" panose="02020603050405020304" pitchFamily="18" charset="0"/>
              </a:rPr>
              <a:t>coherent, factually accurate responses</a:t>
            </a:r>
            <a:r>
              <a:rPr lang="en-US">
                <a:latin typeface="Times New Roman" panose="02020603050405020304" pitchFamily="18" charset="0"/>
                <a:cs typeface="Times New Roman" panose="02020603050405020304" pitchFamily="18" charset="0"/>
              </a:rPr>
              <a:t> based on the retrieved information.</a:t>
            </a:r>
          </a:p>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a:latin typeface="Times New Roman" panose="02020603050405020304" pitchFamily="18" charset="0"/>
              <a:cs typeface="Times New Roman" panose="02020603050405020304" pitchFamily="18" charset="0"/>
            </a:endParaRPr>
          </a:p>
          <a:p>
            <a:pPr marL="0" indent="0">
              <a:buNone/>
            </a:pPr>
            <a:endParaRPr lang="en-US" dirty="0"/>
          </a:p>
        </p:txBody>
      </p:sp>
      <p:pic>
        <p:nvPicPr>
          <p:cNvPr id="7" name="Graphic 6" descr="Database">
            <a:extLst>
              <a:ext uri="{FF2B5EF4-FFF2-40B4-BE49-F238E27FC236}">
                <a16:creationId xmlns:a16="http://schemas.microsoft.com/office/drawing/2014/main" id="{285A2203-8818-C362-7E59-9ACFAE2BEC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3232" y="2857499"/>
            <a:ext cx="3125269" cy="3125269"/>
          </a:xfrm>
          <a:prstGeom prst="rect">
            <a:avLst/>
          </a:prstGeom>
        </p:spPr>
      </p:pic>
      <p:cxnSp>
        <p:nvCxnSpPr>
          <p:cNvPr id="12" name="Straight Connector 11">
            <a:extLst>
              <a:ext uri="{FF2B5EF4-FFF2-40B4-BE49-F238E27FC236}">
                <a16:creationId xmlns:a16="http://schemas.microsoft.com/office/drawing/2014/main" id="{540DBD50-3CB1-A513-2321-1891E3F095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189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18" name="Picture 17" descr="Magnifying glass showing decling performance">
            <a:extLst>
              <a:ext uri="{FF2B5EF4-FFF2-40B4-BE49-F238E27FC236}">
                <a16:creationId xmlns:a16="http://schemas.microsoft.com/office/drawing/2014/main" id="{A724EDB6-CB19-F822-6B39-16250E8C2C8F}"/>
              </a:ext>
            </a:extLst>
          </p:cNvPr>
          <p:cNvPicPr>
            <a:picLocks noChangeAspect="1"/>
          </p:cNvPicPr>
          <p:nvPr/>
        </p:nvPicPr>
        <p:blipFill>
          <a:blip r:embed="rId2"/>
          <a:srcRect r="32337" b="1"/>
          <a:stretch/>
        </p:blipFill>
        <p:spPr>
          <a:xfrm>
            <a:off x="1" y="2613892"/>
            <a:ext cx="3739895" cy="3689359"/>
          </a:xfrm>
          <a:prstGeom prst="rect">
            <a:avLst/>
          </a:prstGeom>
        </p:spPr>
      </p:pic>
      <p:cxnSp>
        <p:nvCxnSpPr>
          <p:cNvPr id="34" name="Straight Connector 3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3739896"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08C7A5B-E588-8808-F22C-FF47F696E213}"/>
              </a:ext>
            </a:extLst>
          </p:cNvPr>
          <p:cNvSpPr>
            <a:spLocks noGrp="1"/>
          </p:cNvSpPr>
          <p:nvPr>
            <p:ph type="title"/>
          </p:nvPr>
        </p:nvSpPr>
        <p:spPr>
          <a:xfrm>
            <a:off x="640080" y="914401"/>
            <a:ext cx="3099816" cy="1477817"/>
          </a:xfrm>
        </p:spPr>
        <p:txBody>
          <a:bodyPr>
            <a:normAutofit/>
          </a:bodyPr>
          <a:lstStyle/>
          <a:p>
            <a:r>
              <a:rPr lang="en-US" sz="3600" dirty="0"/>
              <a:t>1. Retrieval Algorithms</a:t>
            </a:r>
          </a:p>
        </p:txBody>
      </p:sp>
      <p:sp>
        <p:nvSpPr>
          <p:cNvPr id="3" name="Content Placeholder 2">
            <a:extLst>
              <a:ext uri="{FF2B5EF4-FFF2-40B4-BE49-F238E27FC236}">
                <a16:creationId xmlns:a16="http://schemas.microsoft.com/office/drawing/2014/main" id="{60CE9581-8528-ABFE-CD1A-D5E53561B3E7}"/>
              </a:ext>
            </a:extLst>
          </p:cNvPr>
          <p:cNvSpPr>
            <a:spLocks noGrp="1"/>
          </p:cNvSpPr>
          <p:nvPr>
            <p:ph idx="1"/>
          </p:nvPr>
        </p:nvSpPr>
        <p:spPr>
          <a:xfrm>
            <a:off x="4325537" y="1014984"/>
            <a:ext cx="7205472" cy="5288266"/>
          </a:xfrm>
        </p:spPr>
        <p:txBody>
          <a:bodyPr>
            <a:normAutofit lnSpcReduction="10000"/>
          </a:bodyPr>
          <a:lstStyle/>
          <a:p>
            <a:pPr>
              <a:lnSpc>
                <a:spcPct val="110000"/>
              </a:lnSpc>
            </a:pPr>
            <a:r>
              <a:rPr lang="en-US" sz="1400" dirty="0">
                <a:latin typeface="Times New Roman" panose="02020603050405020304" pitchFamily="18" charset="0"/>
                <a:cs typeface="Times New Roman" panose="02020603050405020304" pitchFamily="18" charset="0"/>
              </a:rPr>
              <a:t>Retrieval in RAG focuses on finding the </a:t>
            </a:r>
            <a:r>
              <a:rPr lang="en-US" sz="1400" b="1" dirty="0">
                <a:latin typeface="Times New Roman" panose="02020603050405020304" pitchFamily="18" charset="0"/>
                <a:cs typeface="Times New Roman" panose="02020603050405020304" pitchFamily="18" charset="0"/>
              </a:rPr>
              <a:t>most relevant documents</a:t>
            </a:r>
            <a:r>
              <a:rPr lang="en-US" sz="1400" dirty="0">
                <a:latin typeface="Times New Roman" panose="02020603050405020304" pitchFamily="18" charset="0"/>
                <a:cs typeface="Times New Roman" panose="02020603050405020304" pitchFamily="18" charset="0"/>
              </a:rPr>
              <a:t> from a </a:t>
            </a:r>
            <a:r>
              <a:rPr lang="en-US" sz="1400" b="1" dirty="0">
                <a:latin typeface="Times New Roman" panose="02020603050405020304" pitchFamily="18" charset="0"/>
                <a:cs typeface="Times New Roman" panose="02020603050405020304" pitchFamily="18" charset="0"/>
              </a:rPr>
              <a:t>large corpus</a:t>
            </a:r>
            <a:r>
              <a:rPr lang="en-US" sz="1400" dirty="0">
                <a:latin typeface="Times New Roman" panose="02020603050405020304" pitchFamily="18" charset="0"/>
                <a:cs typeface="Times New Roman" panose="02020603050405020304" pitchFamily="18" charset="0"/>
              </a:rPr>
              <a:t> (e.g., Wikipedia, </a:t>
            </a:r>
            <a:r>
              <a:rPr lang="en-US" sz="1400" dirty="0" err="1">
                <a:latin typeface="Times New Roman" panose="02020603050405020304" pitchFamily="18" charset="0"/>
                <a:cs typeface="Times New Roman" panose="02020603050405020304" pitchFamily="18" charset="0"/>
              </a:rPr>
              <a:t>ArXiv</a:t>
            </a:r>
            <a:r>
              <a:rPr lang="en-US" sz="1400" dirty="0">
                <a:latin typeface="Times New Roman" panose="02020603050405020304" pitchFamily="18" charset="0"/>
                <a:cs typeface="Times New Roman" panose="02020603050405020304" pitchFamily="18" charset="0"/>
              </a:rPr>
              <a:t>, or enterprise knowledge bases). The key retrieval methods include:</a:t>
            </a:r>
          </a:p>
          <a:p>
            <a:pPr marL="0" indent="0">
              <a:lnSpc>
                <a:spcPct val="110000"/>
              </a:lnSpc>
              <a:buNone/>
            </a:pPr>
            <a:r>
              <a:rPr lang="en-US" sz="1800" b="1" dirty="0">
                <a:latin typeface="Times New Roman" panose="02020603050405020304" pitchFamily="18" charset="0"/>
                <a:cs typeface="Times New Roman" panose="02020603050405020304" pitchFamily="18" charset="0"/>
              </a:rPr>
              <a:t>A.  Dense Passage Retrieval (DPR)</a:t>
            </a:r>
          </a:p>
          <a:p>
            <a:pPr>
              <a:lnSpc>
                <a:spcPct val="110000"/>
              </a:lnSpc>
            </a:pPr>
            <a:r>
              <a:rPr lang="en-US" sz="1400" b="1" dirty="0">
                <a:latin typeface="Times New Roman" panose="02020603050405020304" pitchFamily="18" charset="0"/>
                <a:cs typeface="Times New Roman" panose="02020603050405020304" pitchFamily="18" charset="0"/>
              </a:rPr>
              <a:t>Dense Passage Retrieval (DPR)</a:t>
            </a:r>
            <a:r>
              <a:rPr lang="en-US" sz="1400" dirty="0">
                <a:latin typeface="Times New Roman" panose="02020603050405020304" pitchFamily="18" charset="0"/>
                <a:cs typeface="Times New Roman" panose="02020603050405020304" pitchFamily="18" charset="0"/>
              </a:rPr>
              <a:t> is the primary method used in RAG. It is a </a:t>
            </a:r>
            <a:r>
              <a:rPr lang="en-US" sz="1400" b="1" dirty="0">
                <a:latin typeface="Times New Roman" panose="02020603050405020304" pitchFamily="18" charset="0"/>
                <a:cs typeface="Times New Roman" panose="02020603050405020304" pitchFamily="18" charset="0"/>
              </a:rPr>
              <a:t>BERT-based dual-encoder</a:t>
            </a:r>
            <a:r>
              <a:rPr lang="en-US" sz="1400" dirty="0">
                <a:latin typeface="Times New Roman" panose="02020603050405020304" pitchFamily="18" charset="0"/>
                <a:cs typeface="Times New Roman" panose="02020603050405020304" pitchFamily="18" charset="0"/>
              </a:rPr>
              <a:t> approach where both queries and documents are </a:t>
            </a:r>
            <a:r>
              <a:rPr lang="en-US" sz="1400" b="1" dirty="0">
                <a:latin typeface="Times New Roman" panose="02020603050405020304" pitchFamily="18" charset="0"/>
                <a:cs typeface="Times New Roman" panose="02020603050405020304" pitchFamily="18" charset="0"/>
              </a:rPr>
              <a:t>embedded into dense vectors</a:t>
            </a:r>
            <a:r>
              <a:rPr lang="en-US" sz="1400" dirty="0">
                <a:latin typeface="Times New Roman" panose="02020603050405020304" pitchFamily="18" charset="0"/>
                <a:cs typeface="Times New Roman" panose="02020603050405020304" pitchFamily="18" charset="0"/>
              </a:rPr>
              <a:t>, enabling </a:t>
            </a:r>
            <a:r>
              <a:rPr lang="en-US" sz="1400" b="1" dirty="0">
                <a:latin typeface="Times New Roman" panose="02020603050405020304" pitchFamily="18" charset="0"/>
                <a:cs typeface="Times New Roman" panose="02020603050405020304" pitchFamily="18" charset="0"/>
              </a:rPr>
              <a:t>semantic search</a:t>
            </a:r>
            <a:r>
              <a:rPr lang="en-US" sz="1400" dirty="0">
                <a:latin typeface="Times New Roman" panose="02020603050405020304" pitchFamily="18" charset="0"/>
                <a:cs typeface="Times New Roman" panose="02020603050405020304" pitchFamily="18" charset="0"/>
              </a:rPr>
              <a:t> rather than keyword-based matching.</a:t>
            </a:r>
          </a:p>
          <a:p>
            <a:pPr marL="0" indent="0">
              <a:lnSpc>
                <a:spcPct val="110000"/>
              </a:lnSpc>
              <a:buNone/>
            </a:pPr>
            <a:r>
              <a:rPr lang="en-US" sz="1400" b="1" u="sng" dirty="0">
                <a:latin typeface="Times New Roman" panose="02020603050405020304" pitchFamily="18" charset="0"/>
                <a:cs typeface="Times New Roman" panose="02020603050405020304" pitchFamily="18" charset="0"/>
                <a:sym typeface="Wingdings" panose="05000000000000000000" pitchFamily="2" charset="2"/>
              </a:rPr>
              <a:t></a:t>
            </a:r>
            <a:r>
              <a:rPr lang="en-US" sz="1400" b="1" u="sng" dirty="0">
                <a:latin typeface="Times New Roman" panose="02020603050405020304" pitchFamily="18" charset="0"/>
                <a:cs typeface="Times New Roman" panose="02020603050405020304" pitchFamily="18" charset="0"/>
              </a:rPr>
              <a:t>How DPR Works:</a:t>
            </a:r>
          </a:p>
          <a:p>
            <a:pPr>
              <a:lnSpc>
                <a:spcPct val="110000"/>
              </a:lnSpc>
              <a:buFont typeface="+mj-lt"/>
              <a:buAutoNum type="arabicPeriod"/>
            </a:pPr>
            <a:r>
              <a:rPr lang="en-US" sz="1400" b="1" dirty="0">
                <a:latin typeface="Times New Roman" panose="02020603050405020304" pitchFamily="18" charset="0"/>
                <a:cs typeface="Times New Roman" panose="02020603050405020304" pitchFamily="18" charset="0"/>
              </a:rPr>
              <a:t>Embedding Queries and Documents</a:t>
            </a:r>
            <a:endParaRPr lang="en-US" sz="1400" dirty="0">
              <a:latin typeface="Times New Roman" panose="02020603050405020304" pitchFamily="18" charset="0"/>
              <a:cs typeface="Times New Roman" panose="02020603050405020304" pitchFamily="18" charset="0"/>
            </a:endParaRPr>
          </a:p>
          <a:p>
            <a:pPr marL="742950" lvl="1" indent="-285750">
              <a:lnSpc>
                <a:spcPct val="110000"/>
              </a:lnSpc>
              <a:buFont typeface="+mj-lt"/>
              <a:buAutoNum type="arabicPeriod"/>
            </a:pPr>
            <a:r>
              <a:rPr lang="en-US" sz="1400" dirty="0">
                <a:latin typeface="Times New Roman" panose="02020603050405020304" pitchFamily="18" charset="0"/>
                <a:cs typeface="Times New Roman" panose="02020603050405020304" pitchFamily="18" charset="0"/>
              </a:rPr>
              <a:t>Uses </a:t>
            </a:r>
            <a:r>
              <a:rPr lang="en-US" sz="1400" b="1" dirty="0">
                <a:latin typeface="Times New Roman" panose="02020603050405020304" pitchFamily="18" charset="0"/>
                <a:cs typeface="Times New Roman" panose="02020603050405020304" pitchFamily="18" charset="0"/>
              </a:rPr>
              <a:t>two separate BERT encoders</a:t>
            </a:r>
            <a:r>
              <a:rPr lang="en-US" sz="1400" dirty="0">
                <a:latin typeface="Times New Roman" panose="02020603050405020304" pitchFamily="18" charset="0"/>
                <a:cs typeface="Times New Roman" panose="02020603050405020304" pitchFamily="18" charset="0"/>
              </a:rPr>
              <a:t>:</a:t>
            </a:r>
          </a:p>
          <a:p>
            <a:pPr marL="1143000" lvl="2" indent="-228600">
              <a:lnSpc>
                <a:spcPct val="110000"/>
              </a:lnSpc>
              <a:buFont typeface="+mj-lt"/>
              <a:buAutoNum type="arabicPeriod"/>
            </a:pPr>
            <a:r>
              <a:rPr lang="en-US" sz="1400" b="1" dirty="0">
                <a:latin typeface="Times New Roman" panose="02020603050405020304" pitchFamily="18" charset="0"/>
                <a:cs typeface="Times New Roman" panose="02020603050405020304" pitchFamily="18" charset="0"/>
              </a:rPr>
              <a:t>Query Encoder</a:t>
            </a:r>
            <a:r>
              <a:rPr lang="en-US" sz="1400" dirty="0">
                <a:latin typeface="Times New Roman" panose="02020603050405020304" pitchFamily="18" charset="0"/>
                <a:cs typeface="Times New Roman" panose="02020603050405020304" pitchFamily="18" charset="0"/>
              </a:rPr>
              <a:t> f(x)f(x)f(x) - Converts input questions into vector representations.</a:t>
            </a:r>
          </a:p>
          <a:p>
            <a:pPr marL="1143000" lvl="2" indent="-228600">
              <a:lnSpc>
                <a:spcPct val="110000"/>
              </a:lnSpc>
              <a:buFont typeface="+mj-lt"/>
              <a:buAutoNum type="arabicPeriod"/>
            </a:pPr>
            <a:r>
              <a:rPr lang="en-US" sz="1400" b="1" dirty="0">
                <a:latin typeface="Times New Roman" panose="02020603050405020304" pitchFamily="18" charset="0"/>
                <a:cs typeface="Times New Roman" panose="02020603050405020304" pitchFamily="18" charset="0"/>
              </a:rPr>
              <a:t>Document Encoder</a:t>
            </a:r>
            <a:r>
              <a:rPr lang="en-US" sz="1400" dirty="0">
                <a:latin typeface="Times New Roman" panose="02020603050405020304" pitchFamily="18" charset="0"/>
                <a:cs typeface="Times New Roman" panose="02020603050405020304" pitchFamily="18" charset="0"/>
              </a:rPr>
              <a:t> g(z)g(z)g(z) - Converts all corpus documents into embeddings.</a:t>
            </a:r>
          </a:p>
          <a:p>
            <a:pPr>
              <a:lnSpc>
                <a:spcPct val="110000"/>
              </a:lnSpc>
              <a:buFont typeface="+mj-lt"/>
              <a:buAutoNum type="arabicPeriod"/>
            </a:pPr>
            <a:r>
              <a:rPr lang="en-US" sz="1400" b="1" dirty="0">
                <a:latin typeface="Times New Roman" panose="02020603050405020304" pitchFamily="18" charset="0"/>
                <a:cs typeface="Times New Roman" panose="02020603050405020304" pitchFamily="18" charset="0"/>
              </a:rPr>
              <a:t>Similarity Computation</a:t>
            </a:r>
            <a:endParaRPr lang="en-US" sz="1400" dirty="0">
              <a:latin typeface="Times New Roman" panose="02020603050405020304" pitchFamily="18" charset="0"/>
              <a:cs typeface="Times New Roman" panose="02020603050405020304" pitchFamily="18" charset="0"/>
            </a:endParaRPr>
          </a:p>
          <a:p>
            <a:pPr marL="742950" lvl="1" indent="-285750">
              <a:lnSpc>
                <a:spcPct val="110000"/>
              </a:lnSpc>
              <a:buFont typeface="+mj-lt"/>
              <a:buAutoNum type="arabicPeriod"/>
            </a:pPr>
            <a:r>
              <a:rPr lang="en-US" sz="1400" dirty="0">
                <a:latin typeface="Times New Roman" panose="02020603050405020304" pitchFamily="18" charset="0"/>
                <a:cs typeface="Times New Roman" panose="02020603050405020304" pitchFamily="18" charset="0"/>
              </a:rPr>
              <a:t>The similarity between the query embedding and document embeddings is computed using </a:t>
            </a:r>
            <a:r>
              <a:rPr lang="en-US" sz="1400" b="1" dirty="0">
                <a:latin typeface="Times New Roman" panose="02020603050405020304" pitchFamily="18" charset="0"/>
                <a:cs typeface="Times New Roman" panose="02020603050405020304" pitchFamily="18" charset="0"/>
              </a:rPr>
              <a:t>cosine similarity</a:t>
            </a:r>
            <a:r>
              <a:rPr lang="en-US" sz="1400" dirty="0">
                <a:latin typeface="Times New Roman" panose="02020603050405020304" pitchFamily="18" charset="0"/>
                <a:cs typeface="Times New Roman" panose="02020603050405020304" pitchFamily="18" charset="0"/>
              </a:rPr>
              <a:t>:</a:t>
            </a:r>
          </a:p>
          <a:p>
            <a:pPr marL="742950" lvl="1" indent="-285750">
              <a:lnSpc>
                <a:spcPct val="110000"/>
              </a:lnSpc>
              <a:buFont typeface="+mj-lt"/>
              <a:buAutoNum type="arabicPeriod"/>
            </a:pPr>
            <a:r>
              <a:rPr lang="en-US" sz="1400" dirty="0">
                <a:latin typeface="Times New Roman" panose="02020603050405020304" pitchFamily="18" charset="0"/>
                <a:cs typeface="Times New Roman" panose="02020603050405020304" pitchFamily="18" charset="0"/>
              </a:rPr>
              <a:t>sim(</a:t>
            </a:r>
            <a:r>
              <a:rPr lang="en-US" sz="1400" dirty="0" err="1">
                <a:latin typeface="Times New Roman" panose="02020603050405020304" pitchFamily="18" charset="0"/>
                <a:cs typeface="Times New Roman" panose="02020603050405020304" pitchFamily="18" charset="0"/>
              </a:rPr>
              <a:t>x,z</a:t>
            </a:r>
            <a:r>
              <a:rPr lang="en-US" sz="1400" dirty="0">
                <a:latin typeface="Times New Roman" panose="02020603050405020304" pitchFamily="18" charset="0"/>
                <a:cs typeface="Times New Roman" panose="02020603050405020304" pitchFamily="18" charset="0"/>
              </a:rPr>
              <a:t>)=f(x)⋅g(z)sim(x, z) = f(x) \</a:t>
            </a:r>
            <a:r>
              <a:rPr lang="en-US" sz="1400" dirty="0" err="1">
                <a:latin typeface="Times New Roman" panose="02020603050405020304" pitchFamily="18" charset="0"/>
                <a:cs typeface="Times New Roman" panose="02020603050405020304" pitchFamily="18" charset="0"/>
              </a:rPr>
              <a:t>cdot</a:t>
            </a:r>
            <a:r>
              <a:rPr lang="en-US" sz="1400" dirty="0">
                <a:latin typeface="Times New Roman" panose="02020603050405020304" pitchFamily="18" charset="0"/>
                <a:cs typeface="Times New Roman" panose="02020603050405020304" pitchFamily="18" charset="0"/>
              </a:rPr>
              <a:t> g(z)sim(</a:t>
            </a:r>
            <a:r>
              <a:rPr lang="en-US" sz="1400" dirty="0" err="1">
                <a:latin typeface="Times New Roman" panose="02020603050405020304" pitchFamily="18" charset="0"/>
                <a:cs typeface="Times New Roman" panose="02020603050405020304" pitchFamily="18" charset="0"/>
              </a:rPr>
              <a:t>x,z</a:t>
            </a:r>
            <a:r>
              <a:rPr lang="en-US" sz="1400" dirty="0">
                <a:latin typeface="Times New Roman" panose="02020603050405020304" pitchFamily="18" charset="0"/>
                <a:cs typeface="Times New Roman" panose="02020603050405020304" pitchFamily="18" charset="0"/>
              </a:rPr>
              <a:t>)=f(x)⋅g(z)</a:t>
            </a:r>
          </a:p>
          <a:p>
            <a:pPr marL="742950" lvl="1" indent="-285750">
              <a:lnSpc>
                <a:spcPct val="110000"/>
              </a:lnSpc>
              <a:buFont typeface="+mj-lt"/>
              <a:buAutoNum type="arabicPeriod"/>
            </a:pPr>
            <a:r>
              <a:rPr lang="en-US" sz="1400" dirty="0">
                <a:latin typeface="Times New Roman" panose="02020603050405020304" pitchFamily="18" charset="0"/>
                <a:cs typeface="Times New Roman" panose="02020603050405020304" pitchFamily="18" charset="0"/>
              </a:rPr>
              <a:t>Top </a:t>
            </a:r>
            <a:r>
              <a:rPr lang="en-US" sz="1400" b="1" dirty="0">
                <a:latin typeface="Times New Roman" panose="02020603050405020304" pitchFamily="18" charset="0"/>
                <a:cs typeface="Times New Roman" panose="02020603050405020304" pitchFamily="18" charset="0"/>
              </a:rPr>
              <a:t>K documents</a:t>
            </a:r>
            <a:r>
              <a:rPr lang="en-US" sz="1400" dirty="0">
                <a:latin typeface="Times New Roman" panose="02020603050405020304" pitchFamily="18" charset="0"/>
                <a:cs typeface="Times New Roman" panose="02020603050405020304" pitchFamily="18" charset="0"/>
              </a:rPr>
              <a:t> with the highest similarity scores are retrieved.</a:t>
            </a:r>
          </a:p>
          <a:p>
            <a:pPr marL="0" indent="0">
              <a:lnSpc>
                <a:spcPct val="110000"/>
              </a:lnSpc>
              <a:buNone/>
            </a:pPr>
            <a:endParaRPr lang="en-US" sz="1300" dirty="0"/>
          </a:p>
        </p:txBody>
      </p:sp>
    </p:spTree>
    <p:extLst>
      <p:ext uri="{BB962C8B-B14F-4D97-AF65-F5344CB8AC3E}">
        <p14:creationId xmlns:p14="http://schemas.microsoft.com/office/powerpoint/2010/main" val="3981941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ngled shot of pen on a graph">
            <a:extLst>
              <a:ext uri="{FF2B5EF4-FFF2-40B4-BE49-F238E27FC236}">
                <a16:creationId xmlns:a16="http://schemas.microsoft.com/office/drawing/2014/main" id="{8BF47E50-3085-2AEC-61AC-9DD3CA6420C2}"/>
              </a:ext>
            </a:extLst>
          </p:cNvPr>
          <p:cNvPicPr>
            <a:picLocks noChangeAspect="1"/>
          </p:cNvPicPr>
          <p:nvPr/>
        </p:nvPicPr>
        <p:blipFill>
          <a:blip r:embed="rId2"/>
          <a:srcRect l="7626" r="45091" b="-1"/>
          <a:stretch/>
        </p:blipFill>
        <p:spPr>
          <a:xfrm>
            <a:off x="20" y="10"/>
            <a:ext cx="4857871" cy="6857990"/>
          </a:xfrm>
          <a:prstGeom prst="rect">
            <a:avLst/>
          </a:prstGeom>
        </p:spPr>
      </p:pic>
      <p:cxnSp>
        <p:nvCxnSpPr>
          <p:cNvPr id="13" name="Straight Connector 12">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73CC161-79C6-EA58-FD88-DB172D79C359}"/>
              </a:ext>
            </a:extLst>
          </p:cNvPr>
          <p:cNvSpPr>
            <a:spLocks noGrp="1"/>
          </p:cNvSpPr>
          <p:nvPr>
            <p:ph type="title"/>
          </p:nvPr>
        </p:nvSpPr>
        <p:spPr>
          <a:xfrm>
            <a:off x="5496821" y="1371600"/>
            <a:ext cx="6034187" cy="1097280"/>
          </a:xfrm>
        </p:spPr>
        <p:txBody>
          <a:bodyPr>
            <a:normAutofit/>
          </a:bodyPr>
          <a:lstStyle/>
          <a:p>
            <a:r>
              <a:rPr lang="en-US"/>
              <a:t>Contd..</a:t>
            </a:r>
            <a:endParaRPr lang="en-US" dirty="0"/>
          </a:p>
        </p:txBody>
      </p:sp>
      <p:sp>
        <p:nvSpPr>
          <p:cNvPr id="3" name="Content Placeholder 2">
            <a:extLst>
              <a:ext uri="{FF2B5EF4-FFF2-40B4-BE49-F238E27FC236}">
                <a16:creationId xmlns:a16="http://schemas.microsoft.com/office/drawing/2014/main" id="{97224F6D-0BFA-1536-6743-10512A5C7E15}"/>
              </a:ext>
            </a:extLst>
          </p:cNvPr>
          <p:cNvSpPr>
            <a:spLocks noGrp="1"/>
          </p:cNvSpPr>
          <p:nvPr>
            <p:ph idx="1"/>
          </p:nvPr>
        </p:nvSpPr>
        <p:spPr>
          <a:xfrm>
            <a:off x="5496821" y="2633236"/>
            <a:ext cx="6034187" cy="3664687"/>
          </a:xfrm>
        </p:spPr>
        <p:txBody>
          <a:bodyPr>
            <a:normAutofit/>
          </a:bodyPr>
          <a:lstStyle/>
          <a:p>
            <a:pPr marL="0" indent="0">
              <a:lnSpc>
                <a:spcPct val="110000"/>
              </a:lnSpc>
              <a:buNone/>
            </a:pPr>
            <a:r>
              <a:rPr lang="en-US" sz="1700" b="1" dirty="0"/>
              <a:t>3. Advantages of DPR in RAG</a:t>
            </a:r>
            <a:br>
              <a:rPr lang="en-US" sz="1700" dirty="0"/>
            </a:br>
            <a:r>
              <a:rPr lang="en-US" sz="1700" dirty="0"/>
              <a:t>✅ </a:t>
            </a:r>
            <a:r>
              <a:rPr lang="en-US" sz="1700" b="1" dirty="0"/>
              <a:t>Semantic Matching</a:t>
            </a:r>
            <a:r>
              <a:rPr lang="en-US" sz="1700" dirty="0"/>
              <a:t>: Retrieves documents </a:t>
            </a:r>
            <a:r>
              <a:rPr lang="en-US" sz="1700" b="1" dirty="0"/>
              <a:t>based on meaning, not just keywords</a:t>
            </a:r>
            <a:r>
              <a:rPr lang="en-US" sz="1700" dirty="0"/>
              <a:t>.</a:t>
            </a:r>
            <a:br>
              <a:rPr lang="en-US" sz="1700" dirty="0"/>
            </a:br>
            <a:r>
              <a:rPr lang="en-US" sz="1700" dirty="0"/>
              <a:t>✅ </a:t>
            </a:r>
            <a:r>
              <a:rPr lang="en-US" sz="1700" b="1" dirty="0"/>
              <a:t>Efficient Search</a:t>
            </a:r>
            <a:r>
              <a:rPr lang="en-US" sz="1700" dirty="0"/>
              <a:t>: Works well with </a:t>
            </a:r>
            <a:r>
              <a:rPr lang="en-US" sz="1700" b="1" dirty="0"/>
              <a:t>large-scale corpora</a:t>
            </a:r>
            <a:r>
              <a:rPr lang="en-US" sz="1700" dirty="0"/>
              <a:t> like Wikipedia.</a:t>
            </a:r>
            <a:br>
              <a:rPr lang="en-US" sz="1700" dirty="0"/>
            </a:br>
            <a:r>
              <a:rPr lang="en-US" sz="1700" dirty="0"/>
              <a:t>✅ </a:t>
            </a:r>
            <a:r>
              <a:rPr lang="en-US" sz="1700" b="1" dirty="0"/>
              <a:t>Optimized for NLP Tasks</a:t>
            </a:r>
            <a:r>
              <a:rPr lang="en-US" sz="1700" dirty="0"/>
              <a:t>: Fine-tuned on </a:t>
            </a:r>
            <a:r>
              <a:rPr lang="en-US" sz="1700" b="1" dirty="0"/>
              <a:t>QA datasets like Natural Questions (NQ)</a:t>
            </a:r>
            <a:r>
              <a:rPr lang="en-US" sz="1700" dirty="0"/>
              <a:t>.</a:t>
            </a:r>
          </a:p>
          <a:p>
            <a:pPr>
              <a:lnSpc>
                <a:spcPct val="110000"/>
              </a:lnSpc>
            </a:pPr>
            <a:r>
              <a:rPr lang="en-US" sz="1700" dirty="0"/>
              <a:t> </a:t>
            </a:r>
            <a:r>
              <a:rPr lang="en-US" sz="1700" b="1" dirty="0"/>
              <a:t>Example:</a:t>
            </a:r>
            <a:endParaRPr lang="en-US" sz="1700" dirty="0"/>
          </a:p>
          <a:p>
            <a:pPr>
              <a:lnSpc>
                <a:spcPct val="110000"/>
              </a:lnSpc>
              <a:buFont typeface="Arial" panose="020B0604020202020204" pitchFamily="34" charset="0"/>
              <a:buChar char="•"/>
            </a:pPr>
            <a:r>
              <a:rPr lang="en-US" sz="1700" dirty="0"/>
              <a:t>Query: </a:t>
            </a:r>
            <a:r>
              <a:rPr lang="en-US" sz="1700" i="1" dirty="0"/>
              <a:t>"Who discovered gravity?"</a:t>
            </a:r>
            <a:endParaRPr lang="en-US" sz="1700" dirty="0"/>
          </a:p>
          <a:p>
            <a:pPr>
              <a:lnSpc>
                <a:spcPct val="110000"/>
              </a:lnSpc>
              <a:buFont typeface="Arial" panose="020B0604020202020204" pitchFamily="34" charset="0"/>
              <a:buChar char="•"/>
            </a:pPr>
            <a:r>
              <a:rPr lang="en-US" sz="1700" dirty="0"/>
              <a:t>DPR retrieves top passages from </a:t>
            </a:r>
            <a:r>
              <a:rPr lang="en-US" sz="1700" b="1" dirty="0"/>
              <a:t>Wikipedia, research papers, and books</a:t>
            </a:r>
            <a:r>
              <a:rPr lang="en-US" sz="1700" dirty="0"/>
              <a:t> related to </a:t>
            </a:r>
            <a:r>
              <a:rPr lang="en-US" sz="1700" i="1" dirty="0"/>
              <a:t>Isaac Newton</a:t>
            </a:r>
            <a:r>
              <a:rPr lang="en-US" sz="1700" dirty="0"/>
              <a:t>.</a:t>
            </a:r>
          </a:p>
          <a:p>
            <a:pPr>
              <a:lnSpc>
                <a:spcPct val="110000"/>
              </a:lnSpc>
            </a:pPr>
            <a:endParaRPr lang="en-US" sz="1700" dirty="0"/>
          </a:p>
        </p:txBody>
      </p:sp>
    </p:spTree>
    <p:extLst>
      <p:ext uri="{BB962C8B-B14F-4D97-AF65-F5344CB8AC3E}">
        <p14:creationId xmlns:p14="http://schemas.microsoft.com/office/powerpoint/2010/main" val="1421470061"/>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1768</TotalTime>
  <Words>3836</Words>
  <Application>Microsoft Office PowerPoint</Application>
  <PresentationFormat>Widescreen</PresentationFormat>
  <Paragraphs>329</Paragraphs>
  <Slides>38</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Aptos</vt:lpstr>
      <vt:lpstr>Arial</vt:lpstr>
      <vt:lpstr>Courier New</vt:lpstr>
      <vt:lpstr>Grandview Display</vt:lpstr>
      <vt:lpstr>Roboto</vt:lpstr>
      <vt:lpstr>Segoe UI Black</vt:lpstr>
      <vt:lpstr>Times New Roman</vt:lpstr>
      <vt:lpstr>v-sans</vt:lpstr>
      <vt:lpstr>Wingdings</vt:lpstr>
      <vt:lpstr>DashVTI</vt:lpstr>
      <vt:lpstr>Retrieval-Augmented Generation for Knowledge-Intensive NLP Tasks  Course : (CSE6392)  - Advanced Topics in Scalable Learning Instructor: Dr Junzhou Huang  PRESENTATION BY- Raviteja Avutapalli  (1002163445)   </vt:lpstr>
      <vt:lpstr>Table of Contents</vt:lpstr>
      <vt:lpstr>Introduction</vt:lpstr>
      <vt:lpstr>What is Retrieval-Augmented Generation (RAG)? </vt:lpstr>
      <vt:lpstr>Key Components of RAG</vt:lpstr>
      <vt:lpstr>Variants of RAG </vt:lpstr>
      <vt:lpstr>ALGORITHMS USED IN RAG</vt:lpstr>
      <vt:lpstr>1. Retrieval Algorithms</vt:lpstr>
      <vt:lpstr>Contd..</vt:lpstr>
      <vt:lpstr>B. BM25 (Sparse Retrieval) </vt:lpstr>
      <vt:lpstr>2. Generation Algorithms </vt:lpstr>
      <vt:lpstr>B. Probability Distribution of RAG </vt:lpstr>
      <vt:lpstr>🔹 3. Hybrid Retrieval-Augmented Generation </vt:lpstr>
      <vt:lpstr>🔹 Summary of Algorithms in RAG </vt:lpstr>
      <vt:lpstr>Quick Conclusion from RAG Algorithms…</vt:lpstr>
      <vt:lpstr>Training and Implementation Details of Retrieval-Augmented Generation (RAG) </vt:lpstr>
      <vt:lpstr>A. Training Objective – Maximum Likelihood Estimation (MLE) </vt:lpstr>
      <vt:lpstr>PowerPoint Presentation</vt:lpstr>
      <vt:lpstr>B. Training Datasets for RAG </vt:lpstr>
      <vt:lpstr>Training Datasets &amp; Knowledge Base </vt:lpstr>
      <vt:lpstr>Summary &amp; Expected Outcomes </vt:lpstr>
      <vt:lpstr>Training Workflow Implementation</vt:lpstr>
      <vt:lpstr>Training workflow from retrieval → generation</vt:lpstr>
      <vt:lpstr>Performance and Results </vt:lpstr>
      <vt:lpstr>Graph comparing model performances (BART, T5, REALM, RAG)</vt:lpstr>
      <vt:lpstr>RAG ARCHITECTURE</vt:lpstr>
      <vt:lpstr>Retrieval-augmented generation use cases </vt:lpstr>
      <vt:lpstr>Benefits of Using RAG </vt:lpstr>
      <vt:lpstr>Limitations and Challenges </vt:lpstr>
      <vt:lpstr>Challenges</vt:lpstr>
      <vt:lpstr>Best Practices for Implementing RAG </vt:lpstr>
      <vt:lpstr>Real-World Applications </vt:lpstr>
      <vt:lpstr>Results-Driven Analysis </vt:lpstr>
      <vt:lpstr>Improvements to be Made </vt:lpstr>
      <vt:lpstr>Future Directions </vt:lpstr>
      <vt:lpstr>Conclusion </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AVUTAPALLI RAVITEJA</dc:creator>
  <cp:lastModifiedBy>AVUTAPALLI RAVITEJA</cp:lastModifiedBy>
  <cp:revision>4</cp:revision>
  <dcterms:created xsi:type="dcterms:W3CDTF">2025-03-05T08:05:10Z</dcterms:created>
  <dcterms:modified xsi:type="dcterms:W3CDTF">2025-05-31T03:24:39Z</dcterms:modified>
</cp:coreProperties>
</file>